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31"/>
  </p:notesMasterIdLst>
  <p:sldIdLst>
    <p:sldId id="257" r:id="rId2"/>
    <p:sldId id="305" r:id="rId3"/>
    <p:sldId id="374" r:id="rId4"/>
    <p:sldId id="319" r:id="rId5"/>
    <p:sldId id="306" r:id="rId6"/>
    <p:sldId id="351" r:id="rId7"/>
    <p:sldId id="348" r:id="rId8"/>
    <p:sldId id="367" r:id="rId9"/>
    <p:sldId id="368" r:id="rId10"/>
    <p:sldId id="369" r:id="rId11"/>
    <p:sldId id="370" r:id="rId12"/>
    <p:sldId id="307" r:id="rId13"/>
    <p:sldId id="347" r:id="rId14"/>
    <p:sldId id="308" r:id="rId15"/>
    <p:sldId id="352" r:id="rId16"/>
    <p:sldId id="353" r:id="rId17"/>
    <p:sldId id="354" r:id="rId18"/>
    <p:sldId id="355" r:id="rId19"/>
    <p:sldId id="356" r:id="rId20"/>
    <p:sldId id="357" r:id="rId21"/>
    <p:sldId id="350" r:id="rId22"/>
    <p:sldId id="363" r:id="rId23"/>
    <p:sldId id="365" r:id="rId24"/>
    <p:sldId id="366" r:id="rId25"/>
    <p:sldId id="371" r:id="rId26"/>
    <p:sldId id="373" r:id="rId27"/>
    <p:sldId id="358" r:id="rId28"/>
    <p:sldId id="313" r:id="rId29"/>
    <p:sldId id="315"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2">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488" autoAdjust="0"/>
    <p:restoredTop sz="94660"/>
  </p:normalViewPr>
  <p:slideViewPr>
    <p:cSldViewPr>
      <p:cViewPr varScale="1">
        <p:scale>
          <a:sx n="116" d="100"/>
          <a:sy n="116" d="100"/>
        </p:scale>
        <p:origin x="1242" y="84"/>
      </p:cViewPr>
      <p:guideLst>
        <p:guide orient="horz" pos="2162"/>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jpeg>
</file>

<file path=ppt/media/image14.png>
</file>

<file path=ppt/media/image15.png>
</file>

<file path=ppt/media/image2.png>
</file>

<file path=ppt/media/image3.png>
</file>

<file path=ppt/media/image4.jpe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E659CB-641C-4451-827B-16C13A191CA8}" type="datetimeFigureOut">
              <a:rPr lang="en-US" smtClean="0"/>
              <a:t>12/18/2021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1B3278-5A15-4CA0-ADB8-270756502065}"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1B3278-5A15-4CA0-ADB8-270756502065}" type="slidenum">
              <a:rPr lang="en-US" smtClean="0"/>
              <a:t>17</a:t>
            </a:fld>
            <a:endParaRPr lang="en-US"/>
          </a:p>
        </p:txBody>
      </p:sp>
    </p:spTree>
    <p:extLst>
      <p:ext uri="{BB962C8B-B14F-4D97-AF65-F5344CB8AC3E}">
        <p14:creationId xmlns:p14="http://schemas.microsoft.com/office/powerpoint/2010/main" val="28641673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1B3278-5A15-4CA0-ADB8-270756502065}" type="slidenum">
              <a:rPr lang="en-US" smtClean="0"/>
              <a:t>18</a:t>
            </a:fld>
            <a:endParaRPr lang="en-US"/>
          </a:p>
        </p:txBody>
      </p:sp>
    </p:spTree>
    <p:extLst>
      <p:ext uri="{BB962C8B-B14F-4D97-AF65-F5344CB8AC3E}">
        <p14:creationId xmlns:p14="http://schemas.microsoft.com/office/powerpoint/2010/main" val="2733863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1B3278-5A15-4CA0-ADB8-270756502065}" type="slidenum">
              <a:rPr lang="en-US" smtClean="0"/>
              <a:t>19</a:t>
            </a:fld>
            <a:endParaRPr lang="en-US"/>
          </a:p>
        </p:txBody>
      </p:sp>
    </p:spTree>
    <p:extLst>
      <p:ext uri="{BB962C8B-B14F-4D97-AF65-F5344CB8AC3E}">
        <p14:creationId xmlns:p14="http://schemas.microsoft.com/office/powerpoint/2010/main" val="99400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552EA120-B145-43BE-8D74-5320000CCCEB}" type="datetime1">
              <a:rPr lang="en-US" smtClean="0"/>
              <a:t>12/18/2021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5581E6D-7722-478D-8759-881751234019}" type="datetime1">
              <a:rPr lang="en-US" smtClean="0"/>
              <a:t>12/18/2021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2AED63E-9073-4A14-A29B-D0994B84A4A3}" type="datetime1">
              <a:rPr lang="en-US" smtClean="0"/>
              <a:t>12/18/2021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B149CEF-C9D0-4978-AC37-459F9FCDF856}" type="datetime1">
              <a:rPr lang="en-US" smtClean="0"/>
              <a:t>12/18/2021</a:t>
            </a:fld>
            <a:endParaRPr lang="en-US"/>
          </a:p>
        </p:txBody>
      </p:sp>
      <p:sp>
        <p:nvSpPr>
          <p:cNvPr id="5" name="Footer Placeholder 4"/>
          <p:cNvSpPr>
            <a:spLocks noGrp="1"/>
          </p:cNvSpPr>
          <p:nvPr>
            <p:ph type="ftr" sz="quarter" idx="11"/>
          </p:nvPr>
        </p:nvSpPr>
        <p:spPr/>
        <p:txBody>
          <a:bodyPr/>
          <a:lstStyle/>
          <a:p>
            <a:r>
              <a:rPr lang="en-US"/>
              <a:t>Mini Project- 2019</a:t>
            </a:r>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
        <p:nvSpPr>
          <p:cNvPr id="10" name="Content Placeholder 9"/>
          <p:cNvSpPr>
            <a:spLocks noGrp="1"/>
          </p:cNvSpPr>
          <p:nvPr>
            <p:ph sz="quarter" idx="13"/>
          </p:nvPr>
        </p:nvSpPr>
        <p:spPr>
          <a:xfrm>
            <a:off x="1143000" y="731520"/>
            <a:ext cx="64008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D240EAC3-545E-432D-A3A5-8EC1F317680F}" type="datetime1">
              <a:rPr lang="en-US" smtClean="0"/>
              <a:t>12/18/2021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F4595A-C27E-4B86-8367-8FC61E8ACD16}" type="datetime1">
              <a:rPr lang="en-US" smtClean="0"/>
              <a:t>12/18/2021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1D45699E-1B7B-486D-9E8D-719C8402D487}" type="datetime1">
              <a:rPr lang="en-US" smtClean="0"/>
              <a:t>12/18/2021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D8244835-549C-4A1D-8E9A-AE20BFB04D5F}" type="datetime1">
              <a:rPr lang="en-US" smtClean="0"/>
              <a:t>12/18/2021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CDD067DD-3FDB-4CFD-BE6C-12799055D32D}" type="datetime1">
              <a:rPr lang="en-US" smtClean="0"/>
              <a:t>12/18/2021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1428F4-0927-4813-963F-FB6A864E3F2A}" type="datetime1">
              <a:rPr lang="en-US" smtClean="0"/>
              <a:t>12/18/2021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62DC5283-7ED5-4EF4-A7F7-9FF08531DE23}" type="datetime1">
              <a:rPr lang="en-US" smtClean="0"/>
              <a:t>12/18/2021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23E50B0-4616-446F-A881-D5155FEE3824}" type="datetime1">
              <a:rPr lang="en-US" smtClean="0"/>
              <a:t>12/18/2021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98913E4-616A-4433-A708-818E85FE6781}" type="datetime1">
              <a:rPr lang="en-US" smtClean="0"/>
              <a:t>12/18/2021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hyperlink" Target="https://doi.org/10.1007/978-3-642-83051-8_5" TargetMode="External"/><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2.png"/><Relationship Id="rId1" Type="http://schemas.openxmlformats.org/officeDocument/2006/relationships/slideLayout" Target="../slideLayouts/slideLayout12.xml"/><Relationship Id="rId4" Type="http://schemas.openxmlformats.org/officeDocument/2006/relationships/image" Target="../media/image6.GIF"/></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070" y="0"/>
            <a:ext cx="9144000" cy="6858000"/>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pic>
        <p:nvPicPr>
          <p:cNvPr id="5" name="Picture 4" descr="kle tech logo"/>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3400" y="150038"/>
            <a:ext cx="2590800" cy="685800"/>
          </a:xfrm>
          <a:prstGeom prst="rect">
            <a:avLst/>
          </a:prstGeom>
          <a:noFill/>
          <a:ln>
            <a:noFill/>
          </a:ln>
        </p:spPr>
      </p:pic>
      <p:sp>
        <p:nvSpPr>
          <p:cNvPr id="6" name="Text Box 2"/>
          <p:cNvSpPr txBox="1">
            <a:spLocks noChangeArrowheads="1"/>
          </p:cNvSpPr>
          <p:nvPr/>
        </p:nvSpPr>
        <p:spPr bwMode="auto">
          <a:xfrm>
            <a:off x="4800600" y="135692"/>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r>
              <a:rPr lang="en-US" sz="1100" dirty="0">
                <a:solidFill>
                  <a:srgbClr val="C00000"/>
                </a:solidFill>
                <a:effectLst/>
                <a:latin typeface="Calibri Light" panose="020F0302020204030204"/>
                <a:ea typeface="Calibri" panose="020F0502020204030204"/>
                <a:cs typeface="Lato Light"/>
              </a:rPr>
              <a:t> </a:t>
            </a:r>
            <a:endParaRPr lang="en-US" sz="1100" dirty="0">
              <a:effectLst/>
              <a:latin typeface="Calibri" panose="020F0502020204030204"/>
              <a:ea typeface="Calibri" panose="020F0502020204030204"/>
              <a:cs typeface="Times New Roman" panose="02020603050405020304"/>
            </a:endParaRPr>
          </a:p>
        </p:txBody>
      </p:sp>
      <p:sp>
        <p:nvSpPr>
          <p:cNvPr id="9" name="TextBox 8"/>
          <p:cNvSpPr txBox="1"/>
          <p:nvPr/>
        </p:nvSpPr>
        <p:spPr>
          <a:xfrm>
            <a:off x="165819" y="5353327"/>
            <a:ext cx="5930181" cy="1506855"/>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Students Details:</a:t>
            </a:r>
          </a:p>
          <a:p>
            <a:r>
              <a:rPr lang="en-US" dirty="0">
                <a:latin typeface="Times New Roman" panose="02020603050405020304" pitchFamily="18" charset="0"/>
                <a:cs typeface="Times New Roman" panose="02020603050405020304" pitchFamily="18" charset="0"/>
              </a:rPr>
              <a:t>1.</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Spoorti</a:t>
            </a:r>
            <a:r>
              <a:rPr lang="en-IN" dirty="0">
                <a:latin typeface="Times New Roman" panose="02020603050405020304" pitchFamily="18" charset="0"/>
                <a:cs typeface="Times New Roman" panose="02020603050405020304" pitchFamily="18" charset="0"/>
              </a:rPr>
              <a:t> R </a:t>
            </a:r>
            <a:r>
              <a:rPr lang="en-IN" dirty="0" err="1">
                <a:latin typeface="Times New Roman" panose="02020603050405020304" pitchFamily="18" charset="0"/>
                <a:cs typeface="Times New Roman" panose="02020603050405020304" pitchFamily="18" charset="0"/>
              </a:rPr>
              <a:t>Angadi</a:t>
            </a:r>
            <a:r>
              <a:rPr lang="en-IN" dirty="0">
                <a:latin typeface="Times New Roman" panose="02020603050405020304" pitchFamily="18" charset="0"/>
                <a:cs typeface="Times New Roman" panose="02020603050405020304" pitchFamily="18" charset="0"/>
              </a:rPr>
              <a:t>        USN:01FE19BEC259</a:t>
            </a:r>
          </a:p>
          <a:p>
            <a:r>
              <a:rPr lang="en-IN" dirty="0">
                <a:latin typeface="Times New Roman" panose="02020603050405020304" pitchFamily="18" charset="0"/>
                <a:cs typeface="Times New Roman" panose="02020603050405020304" pitchFamily="18" charset="0"/>
              </a:rPr>
              <a:t>2. Ravikumar </a:t>
            </a:r>
            <a:r>
              <a:rPr lang="en-IN" dirty="0" err="1">
                <a:latin typeface="Times New Roman" panose="02020603050405020304" pitchFamily="18" charset="0"/>
                <a:cs typeface="Times New Roman" panose="02020603050405020304" pitchFamily="18" charset="0"/>
              </a:rPr>
              <a:t>Radder</a:t>
            </a:r>
            <a:r>
              <a:rPr lang="en-IN" dirty="0">
                <a:latin typeface="Times New Roman" panose="02020603050405020304" pitchFamily="18" charset="0"/>
                <a:cs typeface="Times New Roman" panose="02020603050405020304" pitchFamily="18" charset="0"/>
              </a:rPr>
              <a:t>      USN:01FE19BEC262</a:t>
            </a:r>
          </a:p>
          <a:p>
            <a:r>
              <a:rPr lang="en-IN" dirty="0">
                <a:latin typeface="Times New Roman" panose="02020603050405020304" pitchFamily="18" charset="0"/>
                <a:cs typeface="Times New Roman" panose="02020603050405020304" pitchFamily="18" charset="0"/>
              </a:rPr>
              <a:t>3. Ifra                               USN:01FE19BEC266</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4. Suraj </a:t>
            </a:r>
            <a:r>
              <a:rPr lang="en-US" dirty="0" err="1">
                <a:latin typeface="Times New Roman" panose="02020603050405020304" pitchFamily="18" charset="0"/>
                <a:cs typeface="Times New Roman" panose="02020603050405020304" pitchFamily="18" charset="0"/>
              </a:rPr>
              <a:t>Baddi</a:t>
            </a:r>
            <a:r>
              <a:rPr lang="en-US" dirty="0">
                <a:latin typeface="Times New Roman" panose="02020603050405020304" pitchFamily="18" charset="0"/>
                <a:cs typeface="Times New Roman" panose="02020603050405020304" pitchFamily="18" charset="0"/>
              </a:rPr>
              <a:t>                  USN:01FE19BEC268</a:t>
            </a:r>
          </a:p>
        </p:txBody>
      </p:sp>
      <p:sp>
        <p:nvSpPr>
          <p:cNvPr id="13" name="TextBox 12"/>
          <p:cNvSpPr txBox="1"/>
          <p:nvPr/>
        </p:nvSpPr>
        <p:spPr>
          <a:xfrm>
            <a:off x="6318973" y="5491202"/>
            <a:ext cx="2743200" cy="1231106"/>
          </a:xfrm>
          <a:prstGeom prst="rect">
            <a:avLst/>
          </a:prstGeom>
          <a:noFill/>
        </p:spPr>
        <p:txBody>
          <a:bodyPr wrap="square" rtlCol="0">
            <a:spAutoFit/>
          </a:bodyPr>
          <a:lstStyle/>
          <a:p>
            <a:r>
              <a:rPr lang="en-US" sz="2000" b="1" dirty="0"/>
              <a:t>Guide Details:</a:t>
            </a:r>
          </a:p>
          <a:p>
            <a:r>
              <a:rPr lang="en-IN" u="sng" dirty="0">
                <a:latin typeface="Times New Roman" panose="02020603050405020304" pitchFamily="18" charset="0"/>
                <a:cs typeface="Times New Roman" panose="02020603050405020304" pitchFamily="18" charset="0"/>
              </a:rPr>
              <a:t>Prof.</a:t>
            </a:r>
            <a:r>
              <a:rPr lang="en-IN" dirty="0">
                <a:latin typeface="Times New Roman" panose="02020603050405020304" pitchFamily="18" charset="0"/>
                <a:cs typeface="Times New Roman" panose="02020603050405020304" pitchFamily="18" charset="0"/>
              </a:rPr>
              <a:t> Rohit Kalyani</a:t>
            </a:r>
            <a:endParaRPr lang="en-US" dirty="0"/>
          </a:p>
          <a:p>
            <a:endParaRPr lang="en-US" dirty="0"/>
          </a:p>
          <a:p>
            <a:endParaRPr lang="en-US" dirty="0"/>
          </a:p>
        </p:txBody>
      </p:sp>
      <p:sp>
        <p:nvSpPr>
          <p:cNvPr id="15" name="Rectangle 14"/>
          <p:cNvSpPr/>
          <p:nvPr/>
        </p:nvSpPr>
        <p:spPr>
          <a:xfrm>
            <a:off x="304800" y="890190"/>
            <a:ext cx="8534400" cy="954107"/>
          </a:xfrm>
          <a:prstGeom prst="rect">
            <a:avLst/>
          </a:prstGeom>
          <a:noFill/>
        </p:spPr>
        <p:txBody>
          <a:bodyPr wrap="square" lIns="91440" tIns="45720" rIns="91440" bIns="45720">
            <a:spAutoFit/>
            <a:scene3d>
              <a:camera prst="orthographicFront"/>
              <a:lightRig rig="soft" dir="tl">
                <a:rot lat="0" lon="0" rev="0"/>
              </a:lightRig>
            </a:scene3d>
            <a:sp3d extrusionH="57150" contourW="25400" prstMaterial="matte">
              <a:bevelT w="25400" h="55880"/>
              <a:contourClr>
                <a:schemeClr val="accent2">
                  <a:tint val="20000"/>
                </a:schemeClr>
              </a:contourClr>
            </a:sp3d>
          </a:bodyPr>
          <a:lstStyle/>
          <a:p>
            <a:pPr algn="ctr"/>
            <a:r>
              <a:rPr lang="en-US" sz="2800" b="1" spc="50" dirty="0">
                <a:ln w="11430"/>
                <a:solidFill>
                  <a:srgbClr val="002060"/>
                </a:solidFill>
                <a:latin typeface="Times New Roman" panose="02020603050405020304" pitchFamily="18" charset="0"/>
                <a:cs typeface="Times New Roman" panose="02020603050405020304" pitchFamily="18" charset="0"/>
              </a:rPr>
              <a:t>Stability Analysis of Particle Swarm Optimization Technique</a:t>
            </a:r>
          </a:p>
        </p:txBody>
      </p:sp>
      <p:sp>
        <p:nvSpPr>
          <p:cNvPr id="21" name="TextBox 20"/>
          <p:cNvSpPr txBox="1"/>
          <p:nvPr/>
        </p:nvSpPr>
        <p:spPr>
          <a:xfrm>
            <a:off x="3769086" y="1844297"/>
            <a:ext cx="1605827" cy="400110"/>
          </a:xfrm>
          <a:prstGeom prst="rect">
            <a:avLst/>
          </a:prstGeom>
          <a:noFill/>
        </p:spPr>
        <p:txBody>
          <a:bodyPr wrap="square" rtlCol="0">
            <a:spAutoFit/>
          </a:bodyPr>
          <a:lstStyle/>
          <a:p>
            <a:r>
              <a:rPr lang="en-US" sz="2000" b="1" dirty="0"/>
              <a:t>Team No: 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48737"/>
            <a:ext cx="2590800" cy="533400"/>
          </a:xfrm>
          <a:prstGeom prst="rect">
            <a:avLst/>
          </a:prstGeom>
          <a:noFill/>
          <a:ln>
            <a:noFill/>
          </a:ln>
        </p:spPr>
      </p:pic>
      <p:sp>
        <p:nvSpPr>
          <p:cNvPr id="8" name="Text Box 2"/>
          <p:cNvSpPr txBox="1">
            <a:spLocks noChangeArrowheads="1"/>
          </p:cNvSpPr>
          <p:nvPr/>
        </p:nvSpPr>
        <p:spPr bwMode="auto">
          <a:xfrm>
            <a:off x="4724400" y="0"/>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Automotive Vehicle Group</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       School of  ECE</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63400"/>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25737"/>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Date Placeholder 1"/>
          <p:cNvSpPr>
            <a:spLocks noGrp="1"/>
          </p:cNvSpPr>
          <p:nvPr>
            <p:ph type="dt" sz="half" idx="10"/>
          </p:nvPr>
        </p:nvSpPr>
        <p:spPr>
          <a:xfrm>
            <a:off x="152400" y="6495574"/>
            <a:ext cx="25146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85521212-8E1C-4238-A935-9EA49B3367AB}" type="datetime1">
              <a:rPr kumimoji="0" lang="en-US" sz="1200" b="1"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12/18/2021</a:t>
            </a:fld>
            <a:endParaRPr kumimoji="0" lang="en-US" sz="11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3" name="Footer Placeholder 2"/>
          <p:cNvSpPr>
            <a:spLocks noGrp="1"/>
          </p:cNvSpPr>
          <p:nvPr>
            <p:ph type="ftr" sz="quarter" idx="11"/>
          </p:nvPr>
        </p:nvSpPr>
        <p:spPr>
          <a:xfrm>
            <a:off x="3239068" y="6495574"/>
            <a:ext cx="3352801"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69961"/>
            <a:ext cx="20574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3</a:t>
            </a:r>
          </a:p>
        </p:txBody>
      </p:sp>
      <p:sp>
        <p:nvSpPr>
          <p:cNvPr id="5" name="Rectangle 4"/>
          <p:cNvSpPr/>
          <p:nvPr/>
        </p:nvSpPr>
        <p:spPr>
          <a:xfrm>
            <a:off x="443857" y="810737"/>
            <a:ext cx="2741841"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Literature Survey</a:t>
            </a: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12" name="Table 12"/>
          <p:cNvGraphicFramePr>
            <a:graphicFrameLocks noGrp="1"/>
          </p:cNvGraphicFramePr>
          <p:nvPr>
            <p:extLst>
              <p:ext uri="{D42A27DB-BD31-4B8C-83A1-F6EECF244321}">
                <p14:modId xmlns:p14="http://schemas.microsoft.com/office/powerpoint/2010/main" val="3152027991"/>
              </p:ext>
            </p:extLst>
          </p:nvPr>
        </p:nvGraphicFramePr>
        <p:xfrm>
          <a:off x="360680" y="1443195"/>
          <a:ext cx="8642350" cy="4729001"/>
        </p:xfrm>
        <a:graphic>
          <a:graphicData uri="http://schemas.openxmlformats.org/drawingml/2006/table">
            <a:tbl>
              <a:tblPr firstRow="1" bandRow="1">
                <a:tableStyleId>{5C22544A-7EE6-4342-B048-85BDC9FD1C3A}</a:tableStyleId>
              </a:tblPr>
              <a:tblGrid>
                <a:gridCol w="542068">
                  <a:extLst>
                    <a:ext uri="{9D8B030D-6E8A-4147-A177-3AD203B41FA5}">
                      <a16:colId xmlns:a16="http://schemas.microsoft.com/office/drawing/2014/main" val="20000"/>
                    </a:ext>
                  </a:extLst>
                </a:gridCol>
                <a:gridCol w="1078452">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295400">
                  <a:extLst>
                    <a:ext uri="{9D8B030D-6E8A-4147-A177-3AD203B41FA5}">
                      <a16:colId xmlns:a16="http://schemas.microsoft.com/office/drawing/2014/main" val="20003"/>
                    </a:ext>
                  </a:extLst>
                </a:gridCol>
                <a:gridCol w="1905000">
                  <a:extLst>
                    <a:ext uri="{9D8B030D-6E8A-4147-A177-3AD203B41FA5}">
                      <a16:colId xmlns:a16="http://schemas.microsoft.com/office/drawing/2014/main" val="20004"/>
                    </a:ext>
                  </a:extLst>
                </a:gridCol>
                <a:gridCol w="2678430">
                  <a:extLst>
                    <a:ext uri="{9D8B030D-6E8A-4147-A177-3AD203B41FA5}">
                      <a16:colId xmlns:a16="http://schemas.microsoft.com/office/drawing/2014/main" val="20005"/>
                    </a:ext>
                  </a:extLst>
                </a:gridCol>
              </a:tblGrid>
              <a:tr h="602602">
                <a:tc>
                  <a:txBody>
                    <a:bodyPr/>
                    <a:lstStyle/>
                    <a:p>
                      <a:pPr algn="ctr">
                        <a:buNone/>
                      </a:pPr>
                      <a:r>
                        <a:rPr lang="en-IN" sz="1400" dirty="0">
                          <a:latin typeface="Times New Roman" panose="02020603050405020304" pitchFamily="18" charset="0"/>
                          <a:cs typeface="Times New Roman" panose="02020603050405020304" pitchFamily="18" charset="0"/>
                        </a:rPr>
                        <a:t>Year</a:t>
                      </a:r>
                    </a:p>
                  </a:txBody>
                  <a:tcPr/>
                </a:tc>
                <a:tc>
                  <a:txBody>
                    <a:bodyPr/>
                    <a:lstStyle/>
                    <a:p>
                      <a:pPr algn="ctr"/>
                      <a:r>
                        <a:rPr lang="en-IN" sz="1400" dirty="0">
                          <a:latin typeface="Times New Roman" panose="02020603050405020304" pitchFamily="18" charset="0"/>
                          <a:cs typeface="Times New Roman" panose="02020603050405020304" pitchFamily="18" charset="0"/>
                        </a:rPr>
                        <a:t>Publication</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Paper Title</a:t>
                      </a:r>
                    </a:p>
                  </a:txBody>
                  <a:tcPr/>
                </a:tc>
                <a:tc>
                  <a:txBody>
                    <a:bodyPr/>
                    <a:lstStyle/>
                    <a:p>
                      <a:pPr algn="ctr"/>
                      <a:r>
                        <a:rPr lang="en-IN" sz="1400" dirty="0">
                          <a:latin typeface="Times New Roman" panose="02020603050405020304" pitchFamily="18" charset="0"/>
                          <a:cs typeface="Times New Roman" panose="02020603050405020304" pitchFamily="18" charset="0"/>
                        </a:rPr>
                        <a:t>Author</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Methodology</a:t>
                      </a:r>
                    </a:p>
                  </a:txBody>
                  <a:tcPr/>
                </a:tc>
                <a:tc>
                  <a:txBody>
                    <a:bodyPr/>
                    <a:lstStyle/>
                    <a:p>
                      <a:pPr algn="ctr"/>
                      <a:r>
                        <a:rPr lang="en-IN" sz="1400" dirty="0">
                          <a:latin typeface="Times New Roman" panose="02020603050405020304" pitchFamily="18" charset="0"/>
                          <a:cs typeface="Times New Roman" panose="02020603050405020304" pitchFamily="18" charset="0"/>
                        </a:rPr>
                        <a:t>Outcomes of the Paper</a:t>
                      </a:r>
                    </a:p>
                  </a:txBody>
                  <a:tcPr/>
                </a:tc>
                <a:extLst>
                  <a:ext uri="{0D108BD9-81ED-4DB2-BD59-A6C34878D82A}">
                    <a16:rowId xmlns:a16="http://schemas.microsoft.com/office/drawing/2014/main" val="10000"/>
                  </a:ext>
                </a:extLst>
              </a:tr>
              <a:tr h="1796229">
                <a:tc>
                  <a:txBody>
                    <a:bodyPr/>
                    <a:lstStyle/>
                    <a:p>
                      <a:pPr algn="ctr">
                        <a:buNone/>
                      </a:pPr>
                      <a:r>
                        <a:rPr lang="en-US" sz="1400" dirty="0">
                          <a:latin typeface="Times New Roman" panose="02020603050405020304" pitchFamily="18" charset="0"/>
                          <a:cs typeface="Times New Roman" panose="02020603050405020304" pitchFamily="18" charset="0"/>
                        </a:rPr>
                        <a:t>-</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A Mathematical Introduction to Robotic Manipulation</a:t>
                      </a:r>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IN" sz="1400" dirty="0">
                          <a:latin typeface="Times New Roman" panose="02020603050405020304" pitchFamily="18" charset="0"/>
                          <a:cs typeface="Times New Roman" panose="02020603050405020304" pitchFamily="18" charset="0"/>
                        </a:rPr>
                        <a:t>Lyapunov Stability Theory</a:t>
                      </a:r>
                    </a:p>
                  </a:txBody>
                  <a:tcPr/>
                </a:tc>
                <a:tc>
                  <a:txBody>
                    <a:bodyPr/>
                    <a:lstStyle/>
                    <a:p>
                      <a:pPr algn="l"/>
                      <a:r>
                        <a:rPr lang="en-US" sz="1400" dirty="0">
                          <a:latin typeface="Times New Roman" panose="02020603050405020304" pitchFamily="18" charset="0"/>
                          <a:cs typeface="Times New Roman" panose="02020603050405020304" pitchFamily="18" charset="0"/>
                        </a:rPr>
                        <a:t>R. M. Murray, Z. Li and S. S. Sastry</a:t>
                      </a:r>
                      <a:r>
                        <a:rPr lang="en-IN" sz="1400" dirty="0">
                          <a:latin typeface="Times New Roman" panose="02020603050405020304" pitchFamily="18" charset="0"/>
                          <a:cs typeface="Times New Roman" panose="02020603050405020304" pitchFamily="18" charset="0"/>
                        </a:rPr>
                        <a:t> </a:t>
                      </a: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Direct and Indirect Method of Lyapunov.</a:t>
                      </a:r>
                      <a:endParaRPr lang="en-IN" sz="1400"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The paper Completely explains Lyapunov Stability with all it methods and Examples.</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2330170">
                <a:tc>
                  <a:txBody>
                    <a:bodyPr/>
                    <a:lstStyle/>
                    <a:p>
                      <a:pPr algn="ctr">
                        <a:buNone/>
                      </a:pPr>
                      <a:r>
                        <a:rPr lang="en-US" sz="1400" dirty="0">
                          <a:latin typeface="Times New Roman" panose="02020603050405020304" pitchFamily="18" charset="0"/>
                          <a:cs typeface="Times New Roman" panose="02020603050405020304" pitchFamily="18" charset="0"/>
                        </a:rPr>
                        <a:t>1997</a:t>
                      </a:r>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defRPr/>
                      </a:pPr>
                      <a:r>
                        <a:rPr lang="en-US" sz="1400" dirty="0">
                          <a:latin typeface="Times New Roman" panose="02020603050405020304" pitchFamily="18" charset="0"/>
                          <a:cs typeface="Times New Roman" panose="02020603050405020304" pitchFamily="18" charset="0"/>
                        </a:rPr>
                        <a:t>Journal of Global Optimization 11</a:t>
                      </a:r>
                    </a:p>
                    <a:p>
                      <a:pPr marL="0" marR="0" lvl="0" indent="0" algn="ctr" defTabSz="685800" rtl="0" eaLnBrk="1" fontAlgn="auto" latinLnBrk="0" hangingPunct="1">
                        <a:lnSpc>
                          <a:spcPct val="100000"/>
                        </a:lnSpc>
                        <a:spcBef>
                          <a:spcPts val="0"/>
                        </a:spcBef>
                        <a:spcAft>
                          <a:spcPts val="0"/>
                        </a:spcAft>
                        <a:buClrTx/>
                        <a:buSzTx/>
                        <a:buFontTx/>
                        <a:buNone/>
                        <a:defRPr/>
                      </a:pPr>
                      <a:r>
                        <a:rPr lang="en-IN" sz="1400" dirty="0">
                          <a:latin typeface="Times New Roman" panose="02020603050405020304" pitchFamily="18" charset="0"/>
                          <a:cs typeface="Times New Roman" panose="02020603050405020304" pitchFamily="18" charset="0"/>
                        </a:rPr>
                        <a:t>Kluwer Academic Publishers</a:t>
                      </a:r>
                    </a:p>
                  </a:txBody>
                  <a:tcPr/>
                </a:tc>
                <a:tc>
                  <a:txBody>
                    <a:bodyPr/>
                    <a:lstStyle/>
                    <a:p>
                      <a:pPr algn="ctr">
                        <a:buNone/>
                      </a:pPr>
                      <a:r>
                        <a:rPr lang="en-US" sz="1400" dirty="0">
                          <a:latin typeface="Times New Roman" panose="02020603050405020304" pitchFamily="18" charset="0"/>
                          <a:cs typeface="Times New Roman" panose="02020603050405020304" pitchFamily="18" charset="0"/>
                        </a:rPr>
                        <a:t>Differential Evolution – A Simple and Efficient Heuristic for Global Optimization over Continuous Spaces</a:t>
                      </a:r>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a:latin typeface="Times New Roman" panose="02020603050405020304" pitchFamily="18" charset="0"/>
                          <a:cs typeface="Times New Roman" panose="02020603050405020304" pitchFamily="18" charset="0"/>
                        </a:rPr>
                        <a:t>Rainer </a:t>
                      </a:r>
                      <a:r>
                        <a:rPr lang="en-IN" sz="1400" dirty="0" err="1">
                          <a:latin typeface="Times New Roman" panose="02020603050405020304" pitchFamily="18" charset="0"/>
                          <a:cs typeface="Times New Roman" panose="02020603050405020304" pitchFamily="18" charset="0"/>
                        </a:rPr>
                        <a:t>Storn</a:t>
                      </a:r>
                      <a:r>
                        <a:rPr lang="en-IN" sz="1400" dirty="0">
                          <a:latin typeface="Times New Roman" panose="02020603050405020304" pitchFamily="18" charset="0"/>
                          <a:cs typeface="Times New Roman" panose="02020603050405020304" pitchFamily="18" charset="0"/>
                        </a:rPr>
                        <a:t>, </a:t>
                      </a:r>
                    </a:p>
                    <a:p>
                      <a:pPr algn="l"/>
                      <a:r>
                        <a:rPr lang="en-IN" sz="1400" dirty="0">
                          <a:latin typeface="Times New Roman" panose="02020603050405020304" pitchFamily="18" charset="0"/>
                          <a:cs typeface="Times New Roman" panose="02020603050405020304" pitchFamily="18" charset="0"/>
                        </a:rPr>
                        <a:t>Kenneth Price</a:t>
                      </a:r>
                    </a:p>
                  </a:txBody>
                  <a:tcPr/>
                </a:tc>
                <a:tc>
                  <a:txBody>
                    <a:bodyPr/>
                    <a:lstStyle/>
                    <a:p>
                      <a:pPr marL="285750" indent="-285750" algn="l">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Mutation, Crossover, Selection, Stochastic optimization, nonlinear optimization, global optimization, genetic algorithm,</a:t>
                      </a:r>
                    </a:p>
                    <a:p>
                      <a:pPr marL="0" indent="0" algn="l">
                        <a:buFont typeface="Arial" panose="020B0604020202020204" pitchFamily="34" charset="0"/>
                        <a:buNone/>
                      </a:pPr>
                      <a:r>
                        <a:rPr lang="en-IN" sz="1400" dirty="0">
                          <a:latin typeface="Times New Roman" panose="02020603050405020304" pitchFamily="18" charset="0"/>
                          <a:cs typeface="Times New Roman" panose="02020603050405020304" pitchFamily="18" charset="0"/>
                        </a:rPr>
                        <a:t>evolution strategy.</a:t>
                      </a:r>
                    </a:p>
                  </a:txBody>
                  <a:tcPr/>
                </a:tc>
                <a:tc>
                  <a:txBody>
                    <a:bodyPr/>
                    <a:lstStyle/>
                    <a:p>
                      <a:pPr marL="171450" indent="-1714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This paper presents a new heuristic(Differential Evolution Algorithm) for reducing possibly nonlinear and non-differentiable continuous space functions.</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13112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48737"/>
            <a:ext cx="2590800" cy="533400"/>
          </a:xfrm>
          <a:prstGeom prst="rect">
            <a:avLst/>
          </a:prstGeom>
          <a:noFill/>
          <a:ln>
            <a:noFill/>
          </a:ln>
        </p:spPr>
      </p:pic>
      <p:sp>
        <p:nvSpPr>
          <p:cNvPr id="8" name="Text Box 2"/>
          <p:cNvSpPr txBox="1">
            <a:spLocks noChangeArrowheads="1"/>
          </p:cNvSpPr>
          <p:nvPr/>
        </p:nvSpPr>
        <p:spPr bwMode="auto">
          <a:xfrm>
            <a:off x="4724400" y="0"/>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Automotive Vehicle Group</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       School of  ECE</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63400"/>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25737"/>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Date Placeholder 1"/>
          <p:cNvSpPr>
            <a:spLocks noGrp="1"/>
          </p:cNvSpPr>
          <p:nvPr>
            <p:ph type="dt" sz="half" idx="10"/>
          </p:nvPr>
        </p:nvSpPr>
        <p:spPr>
          <a:xfrm>
            <a:off x="152400" y="6495574"/>
            <a:ext cx="25146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85521212-8E1C-4238-A935-9EA49B3367AB}" type="datetime1">
              <a:rPr kumimoji="0" lang="en-US" sz="1200" b="1"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12/18/2021</a:t>
            </a:fld>
            <a:endParaRPr kumimoji="0" lang="en-US" sz="11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3" name="Footer Placeholder 2"/>
          <p:cNvSpPr>
            <a:spLocks noGrp="1"/>
          </p:cNvSpPr>
          <p:nvPr>
            <p:ph type="ftr" sz="quarter" idx="11"/>
          </p:nvPr>
        </p:nvSpPr>
        <p:spPr>
          <a:xfrm>
            <a:off x="3239068" y="6495574"/>
            <a:ext cx="3352801"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69961"/>
            <a:ext cx="20574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3</a:t>
            </a:r>
          </a:p>
        </p:txBody>
      </p:sp>
      <p:sp>
        <p:nvSpPr>
          <p:cNvPr id="5" name="Rectangle 4"/>
          <p:cNvSpPr/>
          <p:nvPr/>
        </p:nvSpPr>
        <p:spPr>
          <a:xfrm>
            <a:off x="443857" y="810737"/>
            <a:ext cx="2741841"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Literature Survey</a:t>
            </a: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12" name="Table 12"/>
          <p:cNvGraphicFramePr>
            <a:graphicFrameLocks noGrp="1"/>
          </p:cNvGraphicFramePr>
          <p:nvPr>
            <p:extLst>
              <p:ext uri="{D42A27DB-BD31-4B8C-83A1-F6EECF244321}">
                <p14:modId xmlns:p14="http://schemas.microsoft.com/office/powerpoint/2010/main" val="267976404"/>
              </p:ext>
            </p:extLst>
          </p:nvPr>
        </p:nvGraphicFramePr>
        <p:xfrm>
          <a:off x="360680" y="1443195"/>
          <a:ext cx="8642350" cy="4944452"/>
        </p:xfrm>
        <a:graphic>
          <a:graphicData uri="http://schemas.openxmlformats.org/drawingml/2006/table">
            <a:tbl>
              <a:tblPr firstRow="1" bandRow="1">
                <a:tableStyleId>{5C22544A-7EE6-4342-B048-85BDC9FD1C3A}</a:tableStyleId>
              </a:tblPr>
              <a:tblGrid>
                <a:gridCol w="542068">
                  <a:extLst>
                    <a:ext uri="{9D8B030D-6E8A-4147-A177-3AD203B41FA5}">
                      <a16:colId xmlns:a16="http://schemas.microsoft.com/office/drawing/2014/main" val="20000"/>
                    </a:ext>
                  </a:extLst>
                </a:gridCol>
                <a:gridCol w="1078452">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295400">
                  <a:extLst>
                    <a:ext uri="{9D8B030D-6E8A-4147-A177-3AD203B41FA5}">
                      <a16:colId xmlns:a16="http://schemas.microsoft.com/office/drawing/2014/main" val="20003"/>
                    </a:ext>
                  </a:extLst>
                </a:gridCol>
                <a:gridCol w="1905000">
                  <a:extLst>
                    <a:ext uri="{9D8B030D-6E8A-4147-A177-3AD203B41FA5}">
                      <a16:colId xmlns:a16="http://schemas.microsoft.com/office/drawing/2014/main" val="20004"/>
                    </a:ext>
                  </a:extLst>
                </a:gridCol>
                <a:gridCol w="2678430">
                  <a:extLst>
                    <a:ext uri="{9D8B030D-6E8A-4147-A177-3AD203B41FA5}">
                      <a16:colId xmlns:a16="http://schemas.microsoft.com/office/drawing/2014/main" val="20005"/>
                    </a:ext>
                  </a:extLst>
                </a:gridCol>
              </a:tblGrid>
              <a:tr h="602602">
                <a:tc>
                  <a:txBody>
                    <a:bodyPr/>
                    <a:lstStyle/>
                    <a:p>
                      <a:pPr algn="ctr">
                        <a:buNone/>
                      </a:pPr>
                      <a:r>
                        <a:rPr lang="en-IN" sz="1400" dirty="0">
                          <a:latin typeface="Times New Roman" panose="02020603050405020304" pitchFamily="18" charset="0"/>
                          <a:cs typeface="Times New Roman" panose="02020603050405020304" pitchFamily="18" charset="0"/>
                        </a:rPr>
                        <a:t>Year</a:t>
                      </a:r>
                    </a:p>
                  </a:txBody>
                  <a:tcPr/>
                </a:tc>
                <a:tc>
                  <a:txBody>
                    <a:bodyPr/>
                    <a:lstStyle/>
                    <a:p>
                      <a:pPr algn="ctr"/>
                      <a:r>
                        <a:rPr lang="en-IN" sz="1400" dirty="0">
                          <a:latin typeface="Times New Roman" panose="02020603050405020304" pitchFamily="18" charset="0"/>
                          <a:cs typeface="Times New Roman" panose="02020603050405020304" pitchFamily="18" charset="0"/>
                        </a:rPr>
                        <a:t>Publication</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Paper Title</a:t>
                      </a:r>
                    </a:p>
                  </a:txBody>
                  <a:tcPr/>
                </a:tc>
                <a:tc>
                  <a:txBody>
                    <a:bodyPr/>
                    <a:lstStyle/>
                    <a:p>
                      <a:pPr algn="ctr"/>
                      <a:r>
                        <a:rPr lang="en-IN" sz="1400" dirty="0">
                          <a:latin typeface="Times New Roman" panose="02020603050405020304" pitchFamily="18" charset="0"/>
                          <a:cs typeface="Times New Roman" panose="02020603050405020304" pitchFamily="18" charset="0"/>
                        </a:rPr>
                        <a:t>Author</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Methodology</a:t>
                      </a:r>
                    </a:p>
                  </a:txBody>
                  <a:tcPr/>
                </a:tc>
                <a:tc>
                  <a:txBody>
                    <a:bodyPr/>
                    <a:lstStyle/>
                    <a:p>
                      <a:pPr algn="ctr"/>
                      <a:r>
                        <a:rPr lang="en-IN" sz="1400" dirty="0">
                          <a:latin typeface="Times New Roman" panose="02020603050405020304" pitchFamily="18" charset="0"/>
                          <a:cs typeface="Times New Roman" panose="02020603050405020304" pitchFamily="18" charset="0"/>
                        </a:rPr>
                        <a:t>Outcomes of the Paper</a:t>
                      </a:r>
                    </a:p>
                  </a:txBody>
                  <a:tcPr/>
                </a:tc>
                <a:extLst>
                  <a:ext uri="{0D108BD9-81ED-4DB2-BD59-A6C34878D82A}">
                    <a16:rowId xmlns:a16="http://schemas.microsoft.com/office/drawing/2014/main" val="10000"/>
                  </a:ext>
                </a:extLst>
              </a:tr>
              <a:tr h="1796229">
                <a:tc>
                  <a:txBody>
                    <a:bodyPr/>
                    <a:lstStyle/>
                    <a:p>
                      <a:pPr algn="ctr">
                        <a:buNone/>
                      </a:pPr>
                      <a:r>
                        <a:rPr lang="en-US" sz="1400" dirty="0">
                          <a:latin typeface="Times New Roman" panose="02020603050405020304" pitchFamily="18" charset="0"/>
                          <a:cs typeface="Times New Roman" panose="02020603050405020304" pitchFamily="18" charset="0"/>
                        </a:rPr>
                        <a:t>-</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IN" sz="1400" dirty="0">
                          <a:latin typeface="Times New Roman" panose="02020603050405020304" pitchFamily="18" charset="0"/>
                          <a:cs typeface="Times New Roman" panose="02020603050405020304" pitchFamily="18" charset="0"/>
                        </a:rPr>
                        <a:t>University of Essex</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IN" sz="1400" dirty="0">
                          <a:latin typeface="Times New Roman" panose="02020603050405020304" pitchFamily="18" charset="0"/>
                          <a:cs typeface="Times New Roman" panose="02020603050405020304" pitchFamily="18" charset="0"/>
                        </a:rPr>
                        <a:t>Markov Chain Models of Bare-Bones Particle Swarm Optimizer</a:t>
                      </a:r>
                    </a:p>
                  </a:txBody>
                  <a:tcPr/>
                </a:tc>
                <a:tc>
                  <a:txBody>
                    <a:bodyPr/>
                    <a:lstStyle/>
                    <a:p>
                      <a:pPr algn="l"/>
                      <a:r>
                        <a:rPr lang="en-IN" sz="1400" dirty="0">
                          <a:latin typeface="Times New Roman" panose="02020603050405020304" pitchFamily="18" charset="0"/>
                          <a:cs typeface="Times New Roman" panose="02020603050405020304" pitchFamily="18" charset="0"/>
                        </a:rPr>
                        <a:t>Riccardo </a:t>
                      </a:r>
                      <a:r>
                        <a:rPr lang="en-IN" sz="1400" dirty="0" err="1">
                          <a:latin typeface="Times New Roman" panose="02020603050405020304" pitchFamily="18" charset="0"/>
                          <a:cs typeface="Times New Roman" panose="02020603050405020304" pitchFamily="18" charset="0"/>
                        </a:rPr>
                        <a:t>Poli</a:t>
                      </a:r>
                      <a:r>
                        <a:rPr lang="en-IN" sz="1400" dirty="0">
                          <a:latin typeface="Times New Roman" panose="02020603050405020304" pitchFamily="18" charset="0"/>
                          <a:cs typeface="Times New Roman" panose="02020603050405020304" pitchFamily="18" charset="0"/>
                        </a:rPr>
                        <a:t>,</a:t>
                      </a:r>
                    </a:p>
                    <a:p>
                      <a:pPr algn="l"/>
                      <a:r>
                        <a:rPr lang="en-IN" sz="1400" dirty="0">
                          <a:latin typeface="Times New Roman" panose="02020603050405020304" pitchFamily="18" charset="0"/>
                          <a:cs typeface="Times New Roman" panose="02020603050405020304" pitchFamily="18" charset="0"/>
                        </a:rPr>
                        <a:t>William B. Langdon </a:t>
                      </a: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Particle Swarm Optimization, Bare-bones PSO, Theory</a:t>
                      </a:r>
                      <a:endParaRPr lang="en-IN" sz="1400"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We apply a novel theoretical approach to better understand the behavior of different types of bare-bones PSO's which allows the creation of discrete Markov chain models which approximate the behavior of a BB-PSO exploring a continuous space</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2330170">
                <a:tc>
                  <a:txBody>
                    <a:bodyPr/>
                    <a:lstStyle/>
                    <a:p>
                      <a:pPr algn="ctr">
                        <a:buNone/>
                      </a:pPr>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defRPr/>
                      </a:pPr>
                      <a:endParaRPr lang="en-IN" sz="1400" dirty="0">
                        <a:latin typeface="Times New Roman" panose="02020603050405020304" pitchFamily="18" charset="0"/>
                        <a:cs typeface="Times New Roman" panose="02020603050405020304" pitchFamily="18" charset="0"/>
                      </a:endParaRPr>
                    </a:p>
                  </a:txBody>
                  <a:tcPr/>
                </a:tc>
                <a:tc>
                  <a:txBody>
                    <a:bodyPr/>
                    <a:lstStyle/>
                    <a:p>
                      <a:pPr algn="ctr">
                        <a:buNone/>
                      </a:pPr>
                      <a:endParaRPr lang="en-IN" sz="1400" dirty="0">
                        <a:latin typeface="Times New Roman" panose="02020603050405020304" pitchFamily="18" charset="0"/>
                        <a:cs typeface="Times New Roman" panose="02020603050405020304" pitchFamily="18" charset="0"/>
                      </a:endParaRPr>
                    </a:p>
                  </a:txBody>
                  <a:tcPr/>
                </a:tc>
                <a:tc>
                  <a:txBody>
                    <a:bodyPr/>
                    <a:lstStyle/>
                    <a:p>
                      <a:pPr algn="l"/>
                      <a:endParaRPr lang="en-IN" sz="1400" dirty="0">
                        <a:latin typeface="Times New Roman" panose="02020603050405020304" pitchFamily="18" charset="0"/>
                        <a:cs typeface="Times New Roman" panose="02020603050405020304" pitchFamily="18" charset="0"/>
                      </a:endParaRPr>
                    </a:p>
                  </a:txBody>
                  <a:tcPr/>
                </a:tc>
                <a:tc>
                  <a:txBody>
                    <a:bodyPr/>
                    <a:lstStyle/>
                    <a:p>
                      <a:pPr marL="0" indent="0" algn="l">
                        <a:buFont typeface="Arial" panose="020B0604020202020204" pitchFamily="34" charset="0"/>
                        <a:buNone/>
                      </a:pPr>
                      <a:endParaRPr lang="en-IN" sz="1400" dirty="0">
                        <a:latin typeface="Times New Roman" panose="02020603050405020304" pitchFamily="18" charset="0"/>
                        <a:cs typeface="Times New Roman" panose="02020603050405020304" pitchFamily="18" charset="0"/>
                      </a:endParaRPr>
                    </a:p>
                  </a:txBody>
                  <a:tcPr/>
                </a:tc>
                <a:tc>
                  <a:txBody>
                    <a:bodyPr/>
                    <a:lstStyle/>
                    <a:p>
                      <a:pPr marL="0" indent="0" algn="l">
                        <a:buFont typeface="Arial" panose="020B0604020202020204" pitchFamily="34" charset="0"/>
                        <a:buNone/>
                      </a:pPr>
                      <a:endParaRPr lang="en-US"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137657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a:t>
            </a:r>
            <a:r>
              <a:rPr lang="en-US" b="1" dirty="0">
                <a:solidFill>
                  <a:srgbClr val="C00000"/>
                </a:solidFill>
                <a:latin typeface="Times New Roman" panose="02020603050405020304"/>
                <a:ea typeface="Calibri" panose="020F0502020204030204"/>
                <a:cs typeface="Times New Roman" panose="02020603050405020304"/>
              </a:rPr>
              <a:t>Vehicle</a:t>
            </a:r>
            <a:r>
              <a:rPr lang="en-US" b="1" dirty="0">
                <a:solidFill>
                  <a:srgbClr val="C00000"/>
                </a:solidFill>
                <a:effectLst/>
                <a:latin typeface="Times New Roman" panose="02020603050405020304"/>
                <a:ea typeface="Calibri" panose="020F0502020204030204"/>
                <a:cs typeface="Times New Roman" panose="02020603050405020304"/>
              </a:rPr>
              <a:t>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4</a:t>
            </a:r>
          </a:p>
        </p:txBody>
      </p:sp>
      <p:sp>
        <p:nvSpPr>
          <p:cNvPr id="5" name="Rectangle 4"/>
          <p:cNvSpPr/>
          <p:nvPr/>
        </p:nvSpPr>
        <p:spPr>
          <a:xfrm>
            <a:off x="428629" y="838200"/>
            <a:ext cx="2538730" cy="491490"/>
          </a:xfrm>
          <a:prstGeom prst="rect">
            <a:avLst/>
          </a:prstGeom>
        </p:spPr>
        <p:txBody>
          <a:bodyPr wrap="none">
            <a:spAutoFit/>
          </a:bodyPr>
          <a:lstStyle/>
          <a:p>
            <a:pPr algn="ctr"/>
            <a:r>
              <a:rPr lang="en-IN" altLang="en-US" sz="2600" b="1" dirty="0">
                <a:latin typeface="Times New Roman" panose="02020603050405020304" pitchFamily="18" charset="0"/>
                <a:cs typeface="Times New Roman" panose="02020603050405020304" pitchFamily="18" charset="0"/>
              </a:rPr>
              <a:t>Gaps Identified</a:t>
            </a:r>
            <a:r>
              <a:rPr lang="en-US" sz="2600" b="1"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a:t>
            </a:r>
          </a:p>
        </p:txBody>
      </p:sp>
      <p:sp>
        <p:nvSpPr>
          <p:cNvPr id="13" name="Text Box 12"/>
          <p:cNvSpPr txBox="1"/>
          <p:nvPr/>
        </p:nvSpPr>
        <p:spPr>
          <a:xfrm>
            <a:off x="566420" y="1501775"/>
            <a:ext cx="7891780" cy="3076291"/>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Mathematical framework for stability and convergence</a:t>
            </a:r>
          </a:p>
          <a:p>
            <a:pPr marL="285750" indent="-285750">
              <a:lnSpc>
                <a:spcPct val="200000"/>
              </a:lnSpc>
              <a:buFont typeface="Arial" panose="020B0604020202020204" pitchFamily="34" charset="0"/>
              <a:buChar char="•"/>
            </a:pPr>
            <a:r>
              <a:rPr lang="en-IN" altLang="en-US" sz="2000" dirty="0">
                <a:latin typeface="Times New Roman" panose="02020603050405020304" pitchFamily="18" charset="0"/>
                <a:cs typeface="Times New Roman" panose="02020603050405020304" pitchFamily="18" charset="0"/>
              </a:rPr>
              <a:t>P</a:t>
            </a:r>
            <a:r>
              <a:rPr lang="en-US" sz="2000" dirty="0" err="1">
                <a:latin typeface="Times New Roman" panose="02020603050405020304" pitchFamily="18" charset="0"/>
                <a:cs typeface="Times New Roman" panose="02020603050405020304" pitchFamily="18" charset="0"/>
              </a:rPr>
              <a:t>arameter</a:t>
            </a:r>
            <a:r>
              <a:rPr lang="en-US" sz="2000" dirty="0">
                <a:latin typeface="Times New Roman" panose="02020603050405020304" pitchFamily="18" charset="0"/>
                <a:cs typeface="Times New Roman" panose="02020603050405020304" pitchFamily="18" charset="0"/>
              </a:rPr>
              <a:t> tuning</a:t>
            </a:r>
          </a:p>
          <a:p>
            <a:pPr marL="285750" indent="-285750">
              <a:lnSpc>
                <a:spcPct val="200000"/>
              </a:lnSpc>
              <a:buFont typeface="Arial" panose="020B0604020202020204" pitchFamily="34" charset="0"/>
              <a:buChar char="•"/>
            </a:pPr>
            <a:r>
              <a:rPr lang="en-IN" altLang="en-US" sz="2000" dirty="0">
                <a:latin typeface="Times New Roman" panose="02020603050405020304" pitchFamily="18" charset="0"/>
                <a:cs typeface="Times New Roman" panose="02020603050405020304" pitchFamily="18" charset="0"/>
              </a:rPr>
              <a:t>R</a:t>
            </a:r>
            <a:r>
              <a:rPr lang="en-US" sz="2000" dirty="0">
                <a:latin typeface="Times New Roman" panose="02020603050405020304" pitchFamily="18" charset="0"/>
                <a:cs typeface="Times New Roman" panose="02020603050405020304" pitchFamily="18" charset="0"/>
              </a:rPr>
              <a:t>ole of benchmarking</a:t>
            </a:r>
          </a:p>
          <a:p>
            <a:pPr marL="285750" indent="-285750">
              <a:lnSpc>
                <a:spcPct val="200000"/>
              </a:lnSpc>
              <a:buFont typeface="Arial" panose="020B0604020202020204" pitchFamily="34" charset="0"/>
              <a:buChar char="•"/>
            </a:pPr>
            <a:r>
              <a:rPr lang="en-IN" altLang="en-US" sz="2000" dirty="0">
                <a:latin typeface="Times New Roman" panose="02020603050405020304" pitchFamily="18" charset="0"/>
                <a:cs typeface="Times New Roman" panose="02020603050405020304" pitchFamily="18" charset="0"/>
              </a:rPr>
              <a:t>P</a:t>
            </a:r>
            <a:r>
              <a:rPr lang="en-US" sz="2000" dirty="0" err="1">
                <a:latin typeface="Times New Roman" panose="02020603050405020304" pitchFamily="18" charset="0"/>
                <a:cs typeface="Times New Roman" panose="02020603050405020304" pitchFamily="18" charset="0"/>
              </a:rPr>
              <a:t>erformance</a:t>
            </a:r>
            <a:r>
              <a:rPr lang="en-US" sz="2000" dirty="0">
                <a:latin typeface="Times New Roman" panose="02020603050405020304" pitchFamily="18" charset="0"/>
                <a:cs typeface="Times New Roman" panose="02020603050405020304" pitchFamily="18" charset="0"/>
              </a:rPr>
              <a:t> measures for fair comparison</a:t>
            </a:r>
          </a:p>
          <a:p>
            <a:pPr marL="285750" indent="-285750">
              <a:lnSpc>
                <a:spcPct val="200000"/>
              </a:lnSpc>
              <a:buFont typeface="Arial" panose="020B0604020202020204" pitchFamily="34" charset="0"/>
              <a:buChar char="•"/>
            </a:pPr>
            <a:r>
              <a:rPr lang="en-IN" altLang="en-US" sz="2000" dirty="0">
                <a:latin typeface="Times New Roman" panose="02020603050405020304" pitchFamily="18" charset="0"/>
                <a:cs typeface="Times New Roman" panose="02020603050405020304" pitchFamily="18" charset="0"/>
              </a:rPr>
              <a:t>L</a:t>
            </a:r>
            <a:r>
              <a:rPr lang="en-US" sz="2000" dirty="0" err="1">
                <a:latin typeface="Times New Roman" panose="02020603050405020304" pitchFamily="18" charset="0"/>
                <a:cs typeface="Times New Roman" panose="02020603050405020304" pitchFamily="18" charset="0"/>
              </a:rPr>
              <a:t>arge</a:t>
            </a:r>
            <a:r>
              <a:rPr lang="en-US" sz="2000" dirty="0">
                <a:latin typeface="Times New Roman" panose="02020603050405020304" pitchFamily="18" charset="0"/>
                <a:cs typeface="Times New Roman" panose="02020603050405020304" pitchFamily="18" charset="0"/>
              </a:rPr>
              <a:t>-scale scalability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a:t>
            </a:r>
            <a:r>
              <a:rPr lang="en-US" b="1" dirty="0">
                <a:solidFill>
                  <a:srgbClr val="C00000"/>
                </a:solidFill>
                <a:latin typeface="Times New Roman" panose="02020603050405020304"/>
                <a:ea typeface="Calibri" panose="020F0502020204030204"/>
                <a:cs typeface="Times New Roman" panose="02020603050405020304"/>
              </a:rPr>
              <a:t>Vehicle</a:t>
            </a:r>
            <a:r>
              <a:rPr lang="en-US" b="1" dirty="0">
                <a:solidFill>
                  <a:srgbClr val="C00000"/>
                </a:solidFill>
                <a:effectLst/>
                <a:latin typeface="Times New Roman" panose="02020603050405020304"/>
                <a:ea typeface="Calibri" panose="020F0502020204030204"/>
                <a:cs typeface="Times New Roman" panose="02020603050405020304"/>
              </a:rPr>
              <a:t>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4</a:t>
            </a:r>
          </a:p>
        </p:txBody>
      </p:sp>
      <p:sp>
        <p:nvSpPr>
          <p:cNvPr id="5" name="Rectangle 4"/>
          <p:cNvSpPr/>
          <p:nvPr/>
        </p:nvSpPr>
        <p:spPr>
          <a:xfrm>
            <a:off x="398600" y="838200"/>
            <a:ext cx="2598788" cy="492443"/>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Need Statement</a:t>
            </a:r>
            <a:r>
              <a:rPr lang="en-US" sz="2600" b="1"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a:t>
            </a:r>
          </a:p>
        </p:txBody>
      </p:sp>
      <p:sp>
        <p:nvSpPr>
          <p:cNvPr id="6" name="TextBox 5"/>
          <p:cNvSpPr txBox="1"/>
          <p:nvPr/>
        </p:nvSpPr>
        <p:spPr>
          <a:xfrm>
            <a:off x="398600" y="1447800"/>
            <a:ext cx="8059600" cy="1322070"/>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	The stability analysis of optimization approaches is essential for the  system's best performance. As a result, there is a need for </a:t>
            </a:r>
            <a:r>
              <a:rPr lang="en-IN" altLang="en-US" sz="2000" dirty="0">
                <a:latin typeface="Times New Roman" panose="02020603050405020304" pitchFamily="18" charset="0"/>
                <a:cs typeface="Times New Roman" panose="02020603050405020304" pitchFamily="18" charset="0"/>
              </a:rPr>
              <a:t>tuning of optimisation parameters to ensure a bounded time response which contributes to improve the system's overall stability and responsiveness.</a:t>
            </a:r>
          </a:p>
        </p:txBody>
      </p:sp>
      <p:sp>
        <p:nvSpPr>
          <p:cNvPr id="12" name="TextBox 11">
            <a:extLst>
              <a:ext uri="{FF2B5EF4-FFF2-40B4-BE49-F238E27FC236}">
                <a16:creationId xmlns:a16="http://schemas.microsoft.com/office/drawing/2014/main" id="{D5F33D5B-3248-4199-9F19-9267B0CACC78}"/>
              </a:ext>
            </a:extLst>
          </p:cNvPr>
          <p:cNvSpPr txBox="1"/>
          <p:nvPr/>
        </p:nvSpPr>
        <p:spPr>
          <a:xfrm>
            <a:off x="-457200" y="3159873"/>
            <a:ext cx="4576354" cy="492443"/>
          </a:xfrm>
          <a:prstGeom prst="rect">
            <a:avLst/>
          </a:prstGeom>
          <a:noFill/>
        </p:spPr>
        <p:txBody>
          <a:bodyPr wrap="square">
            <a:spAutoFit/>
          </a:bodyPr>
          <a:lstStyle/>
          <a:p>
            <a:pPr algn="ctr"/>
            <a:r>
              <a:rPr lang="en-IN" sz="2600" b="1" dirty="0">
                <a:latin typeface="Times New Roman" panose="02020603050405020304" pitchFamily="18" charset="0"/>
                <a:cs typeface="Times New Roman" panose="02020603050405020304" pitchFamily="18" charset="0"/>
              </a:rPr>
              <a:t>Problem Statement</a:t>
            </a:r>
            <a:r>
              <a:rPr lang="en-US" sz="2600" b="1"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a:t>
            </a:r>
          </a:p>
        </p:txBody>
      </p:sp>
      <p:sp>
        <p:nvSpPr>
          <p:cNvPr id="14" name="TextBox 13">
            <a:extLst>
              <a:ext uri="{FF2B5EF4-FFF2-40B4-BE49-F238E27FC236}">
                <a16:creationId xmlns:a16="http://schemas.microsoft.com/office/drawing/2014/main" id="{738ED216-3D46-4199-8E36-9840FA17269D}"/>
              </a:ext>
            </a:extLst>
          </p:cNvPr>
          <p:cNvSpPr txBox="1"/>
          <p:nvPr/>
        </p:nvSpPr>
        <p:spPr>
          <a:xfrm>
            <a:off x="402954" y="3652316"/>
            <a:ext cx="8283846" cy="646331"/>
          </a:xfrm>
          <a:prstGeom prst="rect">
            <a:avLst/>
          </a:prstGeom>
          <a:noFill/>
        </p:spPr>
        <p:txBody>
          <a:bodyPr wrap="square">
            <a:spAutoFit/>
          </a:bodyPr>
          <a:lstStyle/>
          <a:p>
            <a:pPr algn="just"/>
            <a:r>
              <a:rPr lang="en-US" sz="1800" dirty="0">
                <a:latin typeface="Times New Roman" panose="02020603050405020304" pitchFamily="18" charset="0"/>
                <a:cs typeface="Times New Roman" panose="02020603050405020304" pitchFamily="18" charset="0"/>
              </a:rPr>
              <a:t>	To develop stability criteria and hence evaluate the rate of convergence of particle swarm optimization.</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10" name="TextBox 9">
            <a:extLst>
              <a:ext uri="{FF2B5EF4-FFF2-40B4-BE49-F238E27FC236}">
                <a16:creationId xmlns:a16="http://schemas.microsoft.com/office/drawing/2014/main" id="{1C229F03-173E-4EF4-A216-DDAA2328C511}"/>
              </a:ext>
            </a:extLst>
          </p:cNvPr>
          <p:cNvSpPr txBox="1"/>
          <p:nvPr/>
        </p:nvSpPr>
        <p:spPr>
          <a:xfrm>
            <a:off x="532311" y="914400"/>
            <a:ext cx="2971800" cy="492443"/>
          </a:xfrm>
          <a:prstGeom prst="rect">
            <a:avLst/>
          </a:prstGeom>
          <a:noFill/>
        </p:spPr>
        <p:txBody>
          <a:bodyPr wrap="square" rtlCol="0">
            <a:spAutoFit/>
          </a:bodyPr>
          <a:lstStyle/>
          <a:p>
            <a:r>
              <a:rPr lang="en-US" sz="2600" b="1" dirty="0">
                <a:latin typeface="Times New Roman" panose="02020603050405020304" pitchFamily="18" charset="0"/>
                <a:cs typeface="Times New Roman" panose="02020603050405020304" pitchFamily="18" charset="0"/>
              </a:rPr>
              <a:t>Objectives</a:t>
            </a:r>
            <a:endParaRPr lang="en-IN" sz="2600" b="1"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8CFA6BD-6587-49C5-9615-8AC543757647}"/>
              </a:ext>
            </a:extLst>
          </p:cNvPr>
          <p:cNvSpPr txBox="1"/>
          <p:nvPr/>
        </p:nvSpPr>
        <p:spPr>
          <a:xfrm>
            <a:off x="532311" y="1548330"/>
            <a:ext cx="7849689" cy="3435812"/>
          </a:xfrm>
          <a:prstGeom prst="rect">
            <a:avLst/>
          </a:prstGeom>
          <a:noFill/>
        </p:spPr>
        <p:txBody>
          <a:bodyPr wrap="square" rtlCol="0">
            <a:spAutoFit/>
          </a:bodyPr>
          <a:lstStyle/>
          <a:p>
            <a:pPr marL="285750" indent="-285750">
              <a:lnSpc>
                <a:spcPct val="2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Numerical Optimization Technique</a:t>
            </a:r>
          </a:p>
          <a:p>
            <a:pPr marL="285750" indent="-285750">
              <a:lnSpc>
                <a:spcPct val="2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Particle Swarm Optimization</a:t>
            </a:r>
          </a:p>
          <a:p>
            <a:pPr marL="285750" indent="-285750">
              <a:lnSpc>
                <a:spcPct val="2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Stability Analysis of Linear and Non-Linear systems</a:t>
            </a:r>
          </a:p>
          <a:p>
            <a:pPr marL="285750" indent="-285750">
              <a:lnSpc>
                <a:spcPct val="2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Propose a new methodology to determine stability of Optimization Technique</a:t>
            </a:r>
          </a:p>
          <a:p>
            <a:pPr marL="285750" indent="-285750">
              <a:lnSpc>
                <a:spcPct val="2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Evaluate Stability and rate of convergence of PSO.</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12" name="TextBox 11">
            <a:extLst>
              <a:ext uri="{FF2B5EF4-FFF2-40B4-BE49-F238E27FC236}">
                <a16:creationId xmlns:a16="http://schemas.microsoft.com/office/drawing/2014/main" id="{38CFA6BD-6587-49C5-9615-8AC543757647}"/>
              </a:ext>
            </a:extLst>
          </p:cNvPr>
          <p:cNvSpPr txBox="1"/>
          <p:nvPr/>
        </p:nvSpPr>
        <p:spPr>
          <a:xfrm>
            <a:off x="530134" y="2339876"/>
            <a:ext cx="7849689" cy="2308324"/>
          </a:xfrm>
          <a:prstGeom prst="rect">
            <a:avLst/>
          </a:prstGeom>
          <a:noFill/>
        </p:spPr>
        <p:txBody>
          <a:bodyPr wrap="square" rtlCol="0">
            <a:spAutoFit/>
          </a:bodyPr>
          <a:lstStyle/>
          <a:p>
            <a:pPr algn="ctr"/>
            <a:r>
              <a:rPr lang="en-US" b="1" u="sng" dirty="0">
                <a:latin typeface="Times New Roman" panose="02020603050405020304" pitchFamily="18" charset="0"/>
                <a:cs typeface="Times New Roman" panose="02020603050405020304" pitchFamily="18" charset="0"/>
              </a:rPr>
              <a:t>Need for stability in PSO:</a:t>
            </a:r>
          </a:p>
          <a:p>
            <a:endParaRPr lang="en-US" b="1" u="sng" dirty="0">
              <a:latin typeface="Times New Roman" panose="02020603050405020304" pitchFamily="18" charset="0"/>
              <a:cs typeface="Times New Roman" panose="02020603050405020304" pitchFamily="18" charset="0"/>
            </a:endParaRPr>
          </a:p>
          <a:p>
            <a:pPr algn="ctr"/>
            <a:r>
              <a:rPr lang="en-US" dirty="0">
                <a:latin typeface="Times New Roman" panose="02020603050405020304" pitchFamily="18" charset="0"/>
                <a:cs typeface="Times New Roman" panose="02020603050405020304" pitchFamily="18" charset="0"/>
              </a:rPr>
              <a:t>	The solutions are provided by PSO in a probabilistic manner. Finding error bounds during the search process might therefore help in the creation of a better PSO. The knowledge regarding error bound comes from an algorithm's stability study.</a:t>
            </a:r>
          </a:p>
          <a:p>
            <a:endParaRPr lang="en-US"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4216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2">
                                            <p:txEl>
                                              <p:pRg st="2" end="2"/>
                                            </p:txEl>
                                          </p:spTgt>
                                        </p:tgtEl>
                                        <p:attrNameLst>
                                          <p:attrName>style.visibility</p:attrName>
                                        </p:attrNameLst>
                                      </p:cBhvr>
                                      <p:to>
                                        <p:strVal val="visible"/>
                                      </p:to>
                                    </p:set>
                                    <p:animEffect transition="in" filter="fade">
                                      <p:cBhvr>
                                        <p:cTn id="10" dur="500"/>
                                        <p:tgtEl>
                                          <p:spTgt spid="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12" name="TextBox 11">
            <a:extLst>
              <a:ext uri="{FF2B5EF4-FFF2-40B4-BE49-F238E27FC236}">
                <a16:creationId xmlns:a16="http://schemas.microsoft.com/office/drawing/2014/main" id="{38CFA6BD-6587-49C5-9615-8AC543757647}"/>
              </a:ext>
            </a:extLst>
          </p:cNvPr>
          <p:cNvSpPr txBox="1"/>
          <p:nvPr/>
        </p:nvSpPr>
        <p:spPr>
          <a:xfrm>
            <a:off x="381000" y="1106254"/>
            <a:ext cx="7849689" cy="4247317"/>
          </a:xfrm>
          <a:prstGeom prst="rect">
            <a:avLst/>
          </a:prstGeom>
          <a:noFill/>
        </p:spPr>
        <p:txBody>
          <a:bodyPr wrap="square" rtlCol="0">
            <a:spAutoFit/>
          </a:bodyPr>
          <a:lstStyle/>
          <a:p>
            <a:r>
              <a:rPr lang="en-US" b="1" u="sng" dirty="0">
                <a:latin typeface="Times New Roman" panose="02020603050405020304" pitchFamily="18" charset="0"/>
                <a:cs typeface="Times New Roman" panose="02020603050405020304" pitchFamily="18" charset="0"/>
              </a:rPr>
              <a:t>Types of Stability:</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BIBO Stability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Nyquist Stability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Routh-Hurwitz Stability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Jury Stability</a:t>
            </a:r>
          </a:p>
          <a:p>
            <a:pPr marL="285750" indent="-285750">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Vakhitov</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Kolokolov</a:t>
            </a:r>
            <a:r>
              <a:rPr lang="en-US" dirty="0">
                <a:latin typeface="Times New Roman" panose="02020603050405020304" pitchFamily="18" charset="0"/>
                <a:cs typeface="Times New Roman" panose="02020603050405020304" pitchFamily="18" charset="0"/>
              </a:rPr>
              <a:t> stability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Lyapunov Stability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Exponential Stability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von-Neumann Stability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Asymptotic Stability</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sp>
        <p:nvSpPr>
          <p:cNvPr id="5" name="Double Brace 4">
            <a:extLst>
              <a:ext uri="{FF2B5EF4-FFF2-40B4-BE49-F238E27FC236}">
                <a16:creationId xmlns:a16="http://schemas.microsoft.com/office/drawing/2014/main" id="{3E0F7BBB-D980-4EC0-89E5-D60B0E47ED6A}"/>
              </a:ext>
            </a:extLst>
          </p:cNvPr>
          <p:cNvSpPr/>
          <p:nvPr/>
        </p:nvSpPr>
        <p:spPr>
          <a:xfrm>
            <a:off x="533400" y="1670561"/>
            <a:ext cx="3276600" cy="1420851"/>
          </a:xfrm>
          <a:prstGeom prst="bracePair">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cxnSp>
        <p:nvCxnSpPr>
          <p:cNvPr id="10" name="Straight Arrow Connector 9">
            <a:extLst>
              <a:ext uri="{FF2B5EF4-FFF2-40B4-BE49-F238E27FC236}">
                <a16:creationId xmlns:a16="http://schemas.microsoft.com/office/drawing/2014/main" id="{0387CBF4-1E12-47B3-A030-9CF27979CC65}"/>
              </a:ext>
            </a:extLst>
          </p:cNvPr>
          <p:cNvCxnSpPr>
            <a:cxnSpLocks/>
          </p:cNvCxnSpPr>
          <p:nvPr/>
        </p:nvCxnSpPr>
        <p:spPr>
          <a:xfrm>
            <a:off x="3886200" y="2362200"/>
            <a:ext cx="5334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9ACE7E5C-AC3A-4283-9882-F914B56E1986}"/>
              </a:ext>
            </a:extLst>
          </p:cNvPr>
          <p:cNvSpPr txBox="1"/>
          <p:nvPr/>
        </p:nvSpPr>
        <p:spPr>
          <a:xfrm>
            <a:off x="4495800" y="2180812"/>
            <a:ext cx="182880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Linear System</a:t>
            </a:r>
          </a:p>
        </p:txBody>
      </p:sp>
      <p:sp>
        <p:nvSpPr>
          <p:cNvPr id="15" name="Double Brace 14">
            <a:extLst>
              <a:ext uri="{FF2B5EF4-FFF2-40B4-BE49-F238E27FC236}">
                <a16:creationId xmlns:a16="http://schemas.microsoft.com/office/drawing/2014/main" id="{FA545C3C-94B3-4115-AEAC-233BF87586D8}"/>
              </a:ext>
            </a:extLst>
          </p:cNvPr>
          <p:cNvSpPr/>
          <p:nvPr/>
        </p:nvSpPr>
        <p:spPr>
          <a:xfrm>
            <a:off x="609600" y="3091412"/>
            <a:ext cx="3200400" cy="1169459"/>
          </a:xfrm>
          <a:prstGeom prst="bracePair">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cxnSp>
        <p:nvCxnSpPr>
          <p:cNvPr id="17" name="Straight Arrow Connector 16">
            <a:extLst>
              <a:ext uri="{FF2B5EF4-FFF2-40B4-BE49-F238E27FC236}">
                <a16:creationId xmlns:a16="http://schemas.microsoft.com/office/drawing/2014/main" id="{F9F0F664-AB13-499B-95C3-A87448FA0650}"/>
              </a:ext>
            </a:extLst>
          </p:cNvPr>
          <p:cNvCxnSpPr/>
          <p:nvPr/>
        </p:nvCxnSpPr>
        <p:spPr>
          <a:xfrm>
            <a:off x="3810000" y="3505200"/>
            <a:ext cx="6096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8" name="TextBox 17">
            <a:extLst>
              <a:ext uri="{FF2B5EF4-FFF2-40B4-BE49-F238E27FC236}">
                <a16:creationId xmlns:a16="http://schemas.microsoft.com/office/drawing/2014/main" id="{89B08552-B5BE-4528-979B-02EC359048ED}"/>
              </a:ext>
            </a:extLst>
          </p:cNvPr>
          <p:cNvSpPr txBox="1"/>
          <p:nvPr/>
        </p:nvSpPr>
        <p:spPr>
          <a:xfrm flipH="1">
            <a:off x="4469674" y="3305145"/>
            <a:ext cx="22250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Non-Linear System</a:t>
            </a:r>
          </a:p>
        </p:txBody>
      </p:sp>
    </p:spTree>
    <p:extLst>
      <p:ext uri="{BB962C8B-B14F-4D97-AF65-F5344CB8AC3E}">
        <p14:creationId xmlns:p14="http://schemas.microsoft.com/office/powerpoint/2010/main" val="143522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2" end="2"/>
                                            </p:txEl>
                                          </p:spTgt>
                                        </p:tgtEl>
                                        <p:attrNameLst>
                                          <p:attrName>style.visibility</p:attrName>
                                        </p:attrNameLst>
                                      </p:cBhvr>
                                      <p:to>
                                        <p:strVal val="visible"/>
                                      </p:to>
                                    </p:set>
                                    <p:animEffect transition="in" filter="fade">
                                      <p:cBhvr>
                                        <p:cTn id="7" dur="500"/>
                                        <p:tgtEl>
                                          <p:spTgt spid="12">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2">
                                            <p:txEl>
                                              <p:pRg st="3" end="3"/>
                                            </p:txEl>
                                          </p:spTgt>
                                        </p:tgtEl>
                                        <p:attrNameLst>
                                          <p:attrName>style.visibility</p:attrName>
                                        </p:attrNameLst>
                                      </p:cBhvr>
                                      <p:to>
                                        <p:strVal val="visible"/>
                                      </p:to>
                                    </p:set>
                                    <p:animEffect transition="in" filter="fade">
                                      <p:cBhvr>
                                        <p:cTn id="10" dur="500"/>
                                        <p:tgtEl>
                                          <p:spTgt spid="12">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xEl>
                                              <p:pRg st="4" end="4"/>
                                            </p:txEl>
                                          </p:spTgt>
                                        </p:tgtEl>
                                        <p:attrNameLst>
                                          <p:attrName>style.visibility</p:attrName>
                                        </p:attrNameLst>
                                      </p:cBhvr>
                                      <p:to>
                                        <p:strVal val="visible"/>
                                      </p:to>
                                    </p:set>
                                    <p:animEffect transition="in" filter="fade">
                                      <p:cBhvr>
                                        <p:cTn id="13" dur="500"/>
                                        <p:tgtEl>
                                          <p:spTgt spid="12">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2">
                                            <p:txEl>
                                              <p:pRg st="5" end="5"/>
                                            </p:txEl>
                                          </p:spTgt>
                                        </p:tgtEl>
                                        <p:attrNameLst>
                                          <p:attrName>style.visibility</p:attrName>
                                        </p:attrNameLst>
                                      </p:cBhvr>
                                      <p:to>
                                        <p:strVal val="visible"/>
                                      </p:to>
                                    </p:set>
                                    <p:animEffect transition="in" filter="fade">
                                      <p:cBhvr>
                                        <p:cTn id="16" dur="500"/>
                                        <p:tgtEl>
                                          <p:spTgt spid="12">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xEl>
                                              <p:pRg st="6" end="6"/>
                                            </p:txEl>
                                          </p:spTgt>
                                        </p:tgtEl>
                                        <p:attrNameLst>
                                          <p:attrName>style.visibility</p:attrName>
                                        </p:attrNameLst>
                                      </p:cBhvr>
                                      <p:to>
                                        <p:strVal val="visible"/>
                                      </p:to>
                                    </p:set>
                                    <p:animEffect transition="in" filter="fade">
                                      <p:cBhvr>
                                        <p:cTn id="19" dur="500"/>
                                        <p:tgtEl>
                                          <p:spTgt spid="12">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2">
                                            <p:txEl>
                                              <p:pRg st="7" end="7"/>
                                            </p:txEl>
                                          </p:spTgt>
                                        </p:tgtEl>
                                        <p:attrNameLst>
                                          <p:attrName>style.visibility</p:attrName>
                                        </p:attrNameLst>
                                      </p:cBhvr>
                                      <p:to>
                                        <p:strVal val="visible"/>
                                      </p:to>
                                    </p:set>
                                    <p:animEffect transition="in" filter="fade">
                                      <p:cBhvr>
                                        <p:cTn id="22" dur="500"/>
                                        <p:tgtEl>
                                          <p:spTgt spid="12">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2">
                                            <p:txEl>
                                              <p:pRg st="8" end="8"/>
                                            </p:txEl>
                                          </p:spTgt>
                                        </p:tgtEl>
                                        <p:attrNameLst>
                                          <p:attrName>style.visibility</p:attrName>
                                        </p:attrNameLst>
                                      </p:cBhvr>
                                      <p:to>
                                        <p:strVal val="visible"/>
                                      </p:to>
                                    </p:set>
                                    <p:animEffect transition="in" filter="fade">
                                      <p:cBhvr>
                                        <p:cTn id="25" dur="500"/>
                                        <p:tgtEl>
                                          <p:spTgt spid="12">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2">
                                            <p:txEl>
                                              <p:pRg st="9" end="9"/>
                                            </p:txEl>
                                          </p:spTgt>
                                        </p:tgtEl>
                                        <p:attrNameLst>
                                          <p:attrName>style.visibility</p:attrName>
                                        </p:attrNameLst>
                                      </p:cBhvr>
                                      <p:to>
                                        <p:strVal val="visible"/>
                                      </p:to>
                                    </p:set>
                                    <p:animEffect transition="in" filter="fade">
                                      <p:cBhvr>
                                        <p:cTn id="28" dur="500"/>
                                        <p:tgtEl>
                                          <p:spTgt spid="12">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2">
                                            <p:txEl>
                                              <p:pRg st="10" end="10"/>
                                            </p:txEl>
                                          </p:spTgt>
                                        </p:tgtEl>
                                        <p:attrNameLst>
                                          <p:attrName>style.visibility</p:attrName>
                                        </p:attrNameLst>
                                      </p:cBhvr>
                                      <p:to>
                                        <p:strVal val="visible"/>
                                      </p:to>
                                    </p:set>
                                    <p:animEffect transition="in" filter="fade">
                                      <p:cBhvr>
                                        <p:cTn id="31" dur="500"/>
                                        <p:tgtEl>
                                          <p:spTgt spid="12">
                                            <p:txEl>
                                              <p:pRg st="10" end="1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fade">
                                      <p:cBhvr>
                                        <p:cTn id="36" dur="500"/>
                                        <p:tgtEl>
                                          <p:spTgt spid="5"/>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500"/>
                                        <p:tgtEl>
                                          <p:spTgt spid="14"/>
                                        </p:tgtEl>
                                      </p:cBhvr>
                                    </p:animEffect>
                                  </p:childTnLst>
                                </p:cTn>
                              </p:par>
                              <p:par>
                                <p:cTn id="42" presetID="10" presetClass="entr" presetSubtype="0" fill="hold"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500"/>
                                        <p:tgtEl>
                                          <p:spTgt spid="10"/>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18"/>
                                        </p:tgtEl>
                                        <p:attrNameLst>
                                          <p:attrName>style.visibility</p:attrName>
                                        </p:attrNameLst>
                                      </p:cBhvr>
                                      <p:to>
                                        <p:strVal val="visible"/>
                                      </p:to>
                                    </p:set>
                                    <p:animEffect transition="in" filter="fade">
                                      <p:cBhvr>
                                        <p:cTn id="54" dur="500"/>
                                        <p:tgtEl>
                                          <p:spTgt spid="18"/>
                                        </p:tgtEl>
                                      </p:cBhvr>
                                    </p:animEffect>
                                  </p:childTnLst>
                                </p:cTn>
                              </p:par>
                              <p:par>
                                <p:cTn id="55" presetID="10" presetClass="entr" presetSubtype="0" fill="hold" nodeType="with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p:bldP spid="15" grpId="0" animBg="1"/>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8268" y="76199"/>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12" name="TextBox 11">
            <a:extLst>
              <a:ext uri="{FF2B5EF4-FFF2-40B4-BE49-F238E27FC236}">
                <a16:creationId xmlns:a16="http://schemas.microsoft.com/office/drawing/2014/main" id="{38CFA6BD-6587-49C5-9615-8AC543757647}"/>
              </a:ext>
            </a:extLst>
          </p:cNvPr>
          <p:cNvSpPr txBox="1"/>
          <p:nvPr/>
        </p:nvSpPr>
        <p:spPr>
          <a:xfrm>
            <a:off x="533400" y="990393"/>
            <a:ext cx="7849689" cy="2385268"/>
          </a:xfrm>
          <a:prstGeom prst="rect">
            <a:avLst/>
          </a:prstGeom>
          <a:noFill/>
        </p:spPr>
        <p:txBody>
          <a:bodyPr wrap="square" rtlCol="0">
            <a:spAutoFit/>
          </a:bodyPr>
          <a:lstStyle/>
          <a:p>
            <a:pPr algn="just"/>
            <a:r>
              <a:rPr lang="en-US" sz="1600" b="1" u="sng" dirty="0">
                <a:latin typeface="Times New Roman" panose="02020603050405020304" pitchFamily="18" charset="0"/>
                <a:cs typeface="Times New Roman" panose="02020603050405020304" pitchFamily="18" charset="0"/>
              </a:rPr>
              <a:t>Lyapunov Stability:</a:t>
            </a:r>
          </a:p>
          <a:p>
            <a:pPr algn="just"/>
            <a:r>
              <a:rPr lang="en-US" sz="1600" dirty="0">
                <a:latin typeface="Times New Roman" panose="02020603050405020304" pitchFamily="18" charset="0"/>
                <a:cs typeface="Times New Roman" panose="02020603050405020304" pitchFamily="18" charset="0"/>
              </a:rPr>
              <a:t>	</a:t>
            </a:r>
          </a:p>
          <a:p>
            <a:pPr algn="just">
              <a:lnSpc>
                <a:spcPct val="150000"/>
              </a:lnSpc>
            </a:pPr>
            <a:r>
              <a:rPr lang="en-US" sz="1600" dirty="0">
                <a:latin typeface="Times New Roman" panose="02020603050405020304" pitchFamily="18" charset="0"/>
                <a:cs typeface="Times New Roman" panose="02020603050405020304" pitchFamily="18" charset="0"/>
              </a:rPr>
              <a:t>Two methods for stability Analysis:</a:t>
            </a:r>
          </a:p>
          <a:p>
            <a:pPr marL="285750" indent="-285750" algn="just">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Indirect Method / Linearization Method</a:t>
            </a:r>
          </a:p>
          <a:p>
            <a:pPr marL="285750" indent="-285750" algn="just">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Direct Method / Based on Energy Concept</a:t>
            </a:r>
          </a:p>
          <a:p>
            <a:pPr marL="285750" indent="-285750">
              <a:lnSpc>
                <a:spcPct val="15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2EC7DB2D-C088-4EF2-8C85-FCADAEF65F09}"/>
              </a:ext>
            </a:extLst>
          </p:cNvPr>
          <p:cNvSpPr txBox="1"/>
          <p:nvPr/>
        </p:nvSpPr>
        <p:spPr>
          <a:xfrm>
            <a:off x="533400" y="2896211"/>
            <a:ext cx="7849689"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Indirect Method:</a:t>
            </a:r>
          </a:p>
          <a:p>
            <a:endParaRPr lang="en-IN" dirty="0">
              <a:latin typeface="Times New Roman" panose="02020603050405020304" pitchFamily="18" charset="0"/>
              <a:cs typeface="Times New Roman" panose="02020603050405020304" pitchFamily="18" charset="0"/>
            </a:endParaRPr>
          </a:p>
        </p:txBody>
      </p:sp>
      <p:sp>
        <p:nvSpPr>
          <p:cNvPr id="10" name="Freeform: Shape 9">
            <a:extLst>
              <a:ext uri="{FF2B5EF4-FFF2-40B4-BE49-F238E27FC236}">
                <a16:creationId xmlns:a16="http://schemas.microsoft.com/office/drawing/2014/main" id="{7612D25A-6B40-4D6F-BB64-D20D5888139D}"/>
              </a:ext>
            </a:extLst>
          </p:cNvPr>
          <p:cNvSpPr/>
          <p:nvPr/>
        </p:nvSpPr>
        <p:spPr>
          <a:xfrm>
            <a:off x="593271" y="3482340"/>
            <a:ext cx="4147457" cy="646332"/>
          </a:xfrm>
          <a:custGeom>
            <a:avLst/>
            <a:gdLst>
              <a:gd name="connsiteX0" fmla="*/ 0 w 4020536"/>
              <a:gd name="connsiteY0" fmla="*/ 229159 h 651292"/>
              <a:gd name="connsiteX1" fmla="*/ 984068 w 4020536"/>
              <a:gd name="connsiteY1" fmla="*/ 647171 h 651292"/>
              <a:gd name="connsiteX2" fmla="*/ 2778034 w 4020536"/>
              <a:gd name="connsiteY2" fmla="*/ 2737 h 651292"/>
              <a:gd name="connsiteX3" fmla="*/ 3892731 w 4020536"/>
              <a:gd name="connsiteY3" fmla="*/ 333662 h 651292"/>
            </a:gdLst>
            <a:ahLst/>
            <a:cxnLst>
              <a:cxn ang="0">
                <a:pos x="connsiteX0" y="connsiteY0"/>
              </a:cxn>
              <a:cxn ang="0">
                <a:pos x="connsiteX1" y="connsiteY1"/>
              </a:cxn>
              <a:cxn ang="0">
                <a:pos x="connsiteX2" y="connsiteY2"/>
              </a:cxn>
              <a:cxn ang="0">
                <a:pos x="connsiteX3" y="connsiteY3"/>
              </a:cxn>
            </a:cxnLst>
            <a:rect l="l" t="t" r="r" b="b"/>
            <a:pathLst>
              <a:path w="4020536" h="651292">
                <a:moveTo>
                  <a:pt x="0" y="229159"/>
                </a:moveTo>
                <a:cubicBezTo>
                  <a:pt x="260531" y="457033"/>
                  <a:pt x="521062" y="684908"/>
                  <a:pt x="984068" y="647171"/>
                </a:cubicBezTo>
                <a:cubicBezTo>
                  <a:pt x="1447074" y="609434"/>
                  <a:pt x="2293257" y="54988"/>
                  <a:pt x="2778034" y="2737"/>
                </a:cubicBezTo>
                <a:cubicBezTo>
                  <a:pt x="3262811" y="-49514"/>
                  <a:pt x="4400731" y="667491"/>
                  <a:pt x="3892731" y="333662"/>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IN">
              <a:ln w="0">
                <a:solidFill>
                  <a:schemeClr val="tx1"/>
                </a:solidFill>
              </a:ln>
              <a:effectLst>
                <a:outerShdw blurRad="38100" dist="19050" dir="2700000" algn="tl" rotWithShape="0">
                  <a:schemeClr val="dk1">
                    <a:alpha val="40000"/>
                  </a:schemeClr>
                </a:outerShdw>
              </a:effectLst>
            </a:endParaRPr>
          </a:p>
        </p:txBody>
      </p:sp>
      <p:cxnSp>
        <p:nvCxnSpPr>
          <p:cNvPr id="14" name="Straight Connector 13">
            <a:extLst>
              <a:ext uri="{FF2B5EF4-FFF2-40B4-BE49-F238E27FC236}">
                <a16:creationId xmlns:a16="http://schemas.microsoft.com/office/drawing/2014/main" id="{276EB1B5-86F9-4F97-B58F-BF35F4FA7738}"/>
              </a:ext>
            </a:extLst>
          </p:cNvPr>
          <p:cNvCxnSpPr/>
          <p:nvPr/>
        </p:nvCxnSpPr>
        <p:spPr>
          <a:xfrm>
            <a:off x="2378529" y="3730487"/>
            <a:ext cx="0" cy="2114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378E50B-01E9-4667-A54D-4E733F8BAC80}"/>
              </a:ext>
            </a:extLst>
          </p:cNvPr>
          <p:cNvCxnSpPr/>
          <p:nvPr/>
        </p:nvCxnSpPr>
        <p:spPr>
          <a:xfrm>
            <a:off x="2607129" y="3636870"/>
            <a:ext cx="0" cy="211416"/>
          </a:xfrm>
          <a:prstGeom prst="line">
            <a:avLst/>
          </a:prstGeom>
        </p:spPr>
        <p:style>
          <a:lnRef idx="1">
            <a:schemeClr val="accent1"/>
          </a:lnRef>
          <a:fillRef idx="0">
            <a:schemeClr val="accent1"/>
          </a:fillRef>
          <a:effectRef idx="0">
            <a:schemeClr val="accent1"/>
          </a:effectRef>
          <a:fontRef idx="minor">
            <a:schemeClr val="tx1"/>
          </a:fontRef>
        </p:style>
      </p:cxnSp>
      <p:sp>
        <p:nvSpPr>
          <p:cNvPr id="16" name="Right Brace 15">
            <a:extLst>
              <a:ext uri="{FF2B5EF4-FFF2-40B4-BE49-F238E27FC236}">
                <a16:creationId xmlns:a16="http://schemas.microsoft.com/office/drawing/2014/main" id="{50E71F5D-7FB5-4FF1-BEEC-19E8F4F9CF58}"/>
              </a:ext>
            </a:extLst>
          </p:cNvPr>
          <p:cNvSpPr/>
          <p:nvPr/>
        </p:nvSpPr>
        <p:spPr>
          <a:xfrm rot="3838165">
            <a:off x="2464999" y="3831280"/>
            <a:ext cx="193956" cy="347509"/>
          </a:xfrm>
          <a:prstGeom prst="rightBrace">
            <a:avLst>
              <a:gd name="adj1" fmla="val 8333"/>
              <a:gd name="adj2" fmla="val 52457"/>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cxnSp>
        <p:nvCxnSpPr>
          <p:cNvPr id="17" name="Straight Connector 16">
            <a:extLst>
              <a:ext uri="{FF2B5EF4-FFF2-40B4-BE49-F238E27FC236}">
                <a16:creationId xmlns:a16="http://schemas.microsoft.com/office/drawing/2014/main" id="{3DB06CAD-73FE-4846-B30C-785D5271F557}"/>
              </a:ext>
            </a:extLst>
          </p:cNvPr>
          <p:cNvCxnSpPr/>
          <p:nvPr/>
        </p:nvCxnSpPr>
        <p:spPr>
          <a:xfrm>
            <a:off x="2371998" y="3735933"/>
            <a:ext cx="0" cy="211416"/>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8A8CF17B-D712-42E7-A5F2-2247E4AB993B}"/>
              </a:ext>
            </a:extLst>
          </p:cNvPr>
          <p:cNvCxnSpPr/>
          <p:nvPr/>
        </p:nvCxnSpPr>
        <p:spPr>
          <a:xfrm>
            <a:off x="2602775" y="3636870"/>
            <a:ext cx="0" cy="211416"/>
          </a:xfrm>
          <a:prstGeom prst="line">
            <a:avLst/>
          </a:prstGeom>
        </p:spPr>
        <p:style>
          <a:lnRef idx="2">
            <a:schemeClr val="accent1"/>
          </a:lnRef>
          <a:fillRef idx="0">
            <a:schemeClr val="accent1"/>
          </a:fillRef>
          <a:effectRef idx="1">
            <a:schemeClr val="accent1"/>
          </a:effectRef>
          <a:fontRef idx="minor">
            <a:schemeClr val="tx1"/>
          </a:fontRef>
        </p:style>
      </p:cxnSp>
      <p:sp>
        <p:nvSpPr>
          <p:cNvPr id="28" name="Right Brace 27">
            <a:extLst>
              <a:ext uri="{FF2B5EF4-FFF2-40B4-BE49-F238E27FC236}">
                <a16:creationId xmlns:a16="http://schemas.microsoft.com/office/drawing/2014/main" id="{7FDFCC36-74B7-4D43-8301-16ADF97A6348}"/>
              </a:ext>
            </a:extLst>
          </p:cNvPr>
          <p:cNvSpPr/>
          <p:nvPr/>
        </p:nvSpPr>
        <p:spPr>
          <a:xfrm rot="3838165">
            <a:off x="2464999" y="3831279"/>
            <a:ext cx="193956" cy="347509"/>
          </a:xfrm>
          <a:prstGeom prst="rightBrace">
            <a:avLst>
              <a:gd name="adj1" fmla="val 8333"/>
              <a:gd name="adj2" fmla="val 52457"/>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IN"/>
          </a:p>
        </p:txBody>
      </p:sp>
      <p:cxnSp>
        <p:nvCxnSpPr>
          <p:cNvPr id="29" name="Straight Connector 28">
            <a:extLst>
              <a:ext uri="{FF2B5EF4-FFF2-40B4-BE49-F238E27FC236}">
                <a16:creationId xmlns:a16="http://schemas.microsoft.com/office/drawing/2014/main" id="{2A291704-E8D5-4CE6-A199-6F77D6AE5A29}"/>
              </a:ext>
            </a:extLst>
          </p:cNvPr>
          <p:cNvCxnSpPr/>
          <p:nvPr/>
        </p:nvCxnSpPr>
        <p:spPr>
          <a:xfrm>
            <a:off x="2371998" y="3735932"/>
            <a:ext cx="0" cy="211416"/>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5A1B87CE-98D1-4808-9022-3C6F47142824}"/>
              </a:ext>
            </a:extLst>
          </p:cNvPr>
          <p:cNvCxnSpPr/>
          <p:nvPr/>
        </p:nvCxnSpPr>
        <p:spPr>
          <a:xfrm>
            <a:off x="2602775" y="3636869"/>
            <a:ext cx="0" cy="211416"/>
          </a:xfrm>
          <a:prstGeom prst="line">
            <a:avLst/>
          </a:prstGeom>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BBB29FE3-2ED5-408C-9A27-5298DB6DE14F}"/>
              </a:ext>
            </a:extLst>
          </p:cNvPr>
          <p:cNvSpPr txBox="1"/>
          <p:nvPr/>
        </p:nvSpPr>
        <p:spPr>
          <a:xfrm>
            <a:off x="5487536" y="2877828"/>
            <a:ext cx="3352801" cy="277794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Non Linear System</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Piecewise Linearization</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Consider a small Region</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Determine the characteristics of the linear function</a:t>
            </a:r>
          </a:p>
        </p:txBody>
      </p:sp>
      <p:cxnSp>
        <p:nvCxnSpPr>
          <p:cNvPr id="22" name="Straight Connector 21">
            <a:extLst>
              <a:ext uri="{FF2B5EF4-FFF2-40B4-BE49-F238E27FC236}">
                <a16:creationId xmlns:a16="http://schemas.microsoft.com/office/drawing/2014/main" id="{4FBE1242-617F-46D3-A6BE-21999E2F73FA}"/>
              </a:ext>
            </a:extLst>
          </p:cNvPr>
          <p:cNvCxnSpPr/>
          <p:nvPr/>
        </p:nvCxnSpPr>
        <p:spPr>
          <a:xfrm>
            <a:off x="2371998" y="3735028"/>
            <a:ext cx="0" cy="211416"/>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601B8CD3-260F-4EB0-8F9A-752513436836}"/>
              </a:ext>
            </a:extLst>
          </p:cNvPr>
          <p:cNvCxnSpPr>
            <a:cxnSpLocks/>
          </p:cNvCxnSpPr>
          <p:nvPr/>
        </p:nvCxnSpPr>
        <p:spPr>
          <a:xfrm>
            <a:off x="2602775" y="3636869"/>
            <a:ext cx="0" cy="211416"/>
          </a:xfrm>
          <a:prstGeom prst="line">
            <a:avLst/>
          </a:prstGeom>
        </p:spPr>
        <p:style>
          <a:lnRef idx="3">
            <a:schemeClr val="accent1"/>
          </a:lnRef>
          <a:fillRef idx="0">
            <a:schemeClr val="accent1"/>
          </a:fillRef>
          <a:effectRef idx="2">
            <a:schemeClr val="accent1"/>
          </a:effectRef>
          <a:fontRef idx="minor">
            <a:schemeClr val="tx1"/>
          </a:fontRef>
        </p:style>
      </p:cxnSp>
      <p:cxnSp>
        <p:nvCxnSpPr>
          <p:cNvPr id="24" name="Straight Connector 23">
            <a:extLst>
              <a:ext uri="{FF2B5EF4-FFF2-40B4-BE49-F238E27FC236}">
                <a16:creationId xmlns:a16="http://schemas.microsoft.com/office/drawing/2014/main" id="{E16610C2-75B9-422A-947F-12B30F7AC571}"/>
              </a:ext>
            </a:extLst>
          </p:cNvPr>
          <p:cNvCxnSpPr>
            <a:cxnSpLocks/>
          </p:cNvCxnSpPr>
          <p:nvPr/>
        </p:nvCxnSpPr>
        <p:spPr>
          <a:xfrm>
            <a:off x="2371998" y="3735029"/>
            <a:ext cx="0" cy="211416"/>
          </a:xfrm>
          <a:prstGeom prst="line">
            <a:avLst/>
          </a:prstGeom>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D2822651-0BF9-424C-97FF-C276C84C5B20}"/>
              </a:ext>
            </a:extLst>
          </p:cNvPr>
          <p:cNvSpPr txBox="1"/>
          <p:nvPr/>
        </p:nvSpPr>
        <p:spPr>
          <a:xfrm>
            <a:off x="5562600" y="4870048"/>
            <a:ext cx="3276601" cy="561949"/>
          </a:xfrm>
          <a:prstGeom prst="rect">
            <a:avLst/>
          </a:prstGeom>
          <a:noFill/>
        </p:spPr>
        <p:txBody>
          <a:bodyPr wrap="square" rtlCol="0">
            <a:spAutoFit/>
          </a:bodyPr>
          <a:lstStyle/>
          <a:p>
            <a:pPr marL="285750" indent="-285750">
              <a:lnSpc>
                <a:spcPct val="20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cxnSp>
        <p:nvCxnSpPr>
          <p:cNvPr id="27" name="Straight Connector 26">
            <a:extLst>
              <a:ext uri="{FF2B5EF4-FFF2-40B4-BE49-F238E27FC236}">
                <a16:creationId xmlns:a16="http://schemas.microsoft.com/office/drawing/2014/main" id="{AA661A9B-264F-441B-BDD0-C892FFD3A739}"/>
              </a:ext>
            </a:extLst>
          </p:cNvPr>
          <p:cNvCxnSpPr>
            <a:cxnSpLocks/>
          </p:cNvCxnSpPr>
          <p:nvPr/>
        </p:nvCxnSpPr>
        <p:spPr>
          <a:xfrm>
            <a:off x="2371998" y="3735932"/>
            <a:ext cx="0" cy="211416"/>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5175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xEl>
                                              <p:pRg st="2" end="2"/>
                                            </p:txEl>
                                          </p:spTgt>
                                        </p:tgtEl>
                                        <p:attrNameLst>
                                          <p:attrName>style.visibility</p:attrName>
                                        </p:attrNameLst>
                                      </p:cBhvr>
                                      <p:to>
                                        <p:strVal val="visible"/>
                                      </p:to>
                                    </p:set>
                                    <p:animEffect transition="in" filter="fade">
                                      <p:cBhvr>
                                        <p:cTn id="12" dur="500"/>
                                        <p:tgtEl>
                                          <p:spTgt spid="1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xEl>
                                              <p:pRg st="3" end="3"/>
                                            </p:txEl>
                                          </p:spTgt>
                                        </p:tgtEl>
                                        <p:attrNameLst>
                                          <p:attrName>style.visibility</p:attrName>
                                        </p:attrNameLst>
                                      </p:cBhvr>
                                      <p:to>
                                        <p:strVal val="visible"/>
                                      </p:to>
                                    </p:set>
                                    <p:animEffect transition="in" filter="fade">
                                      <p:cBhvr>
                                        <p:cTn id="17" dur="500"/>
                                        <p:tgtEl>
                                          <p:spTgt spid="12">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2">
                                            <p:txEl>
                                              <p:pRg st="4" end="4"/>
                                            </p:txEl>
                                          </p:spTgt>
                                        </p:tgtEl>
                                        <p:attrNameLst>
                                          <p:attrName>style.visibility</p:attrName>
                                        </p:attrNameLst>
                                      </p:cBhvr>
                                      <p:to>
                                        <p:strVal val="visible"/>
                                      </p:to>
                                    </p:set>
                                    <p:animEffect transition="in" filter="fade">
                                      <p:cBhvr>
                                        <p:cTn id="20" dur="500"/>
                                        <p:tgtEl>
                                          <p:spTgt spid="12">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Effect transition="in" filter="fade">
                                      <p:cBhvr>
                                        <p:cTn id="25" dur="500"/>
                                        <p:tgtEl>
                                          <p:spTgt spid="5">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par>
                                <p:cTn id="31" presetID="10" presetClass="entr" presetSubtype="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par>
                                <p:cTn id="40" presetID="10" presetClass="entr" presetSubtype="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par>
                                <p:cTn id="43" presetID="10" presetClass="entr" presetSubtype="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fade">
                                      <p:cBhvr>
                                        <p:cTn id="48" dur="500"/>
                                        <p:tgtEl>
                                          <p:spTgt spid="28"/>
                                        </p:tgtEl>
                                      </p:cBhvr>
                                    </p:animEffect>
                                  </p:childTnLst>
                                </p:cTn>
                              </p:par>
                              <p:par>
                                <p:cTn id="49" presetID="10" presetClass="entr" presetSubtype="0" fill="hold" nodeType="with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fade">
                                      <p:cBhvr>
                                        <p:cTn id="51" dur="500"/>
                                        <p:tgtEl>
                                          <p:spTgt spid="29"/>
                                        </p:tgtEl>
                                      </p:cBhvr>
                                    </p:animEffect>
                                  </p:childTnLst>
                                </p:cTn>
                              </p:par>
                              <p:par>
                                <p:cTn id="52" presetID="10" presetClass="entr" presetSubtype="0" fill="hold"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500"/>
                                        <p:tgtEl>
                                          <p:spTgt spid="30"/>
                                        </p:tgtEl>
                                      </p:cBhvr>
                                    </p:animEffect>
                                  </p:childTnLst>
                                </p:cTn>
                              </p:par>
                              <p:par>
                                <p:cTn id="55" presetID="10" presetClass="entr" presetSubtype="0" fill="hold" nodeType="with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500"/>
                                        <p:tgtEl>
                                          <p:spTgt spid="22"/>
                                        </p:tgtEl>
                                      </p:cBhvr>
                                    </p:animEffect>
                                  </p:childTnLst>
                                </p:cTn>
                              </p:par>
                              <p:par>
                                <p:cTn id="58" presetID="10" presetClass="entr" presetSubtype="0" fill="hold" nodeType="with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500"/>
                                        <p:tgtEl>
                                          <p:spTgt spid="23"/>
                                        </p:tgtEl>
                                      </p:cBhvr>
                                    </p:animEffect>
                                  </p:childTnLst>
                                </p:cTn>
                              </p:par>
                              <p:par>
                                <p:cTn id="61" presetID="10" presetClass="entr" presetSubtype="0" fill="hold" nodeType="with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500"/>
                                        <p:tgtEl>
                                          <p:spTgt spid="24"/>
                                        </p:tgtEl>
                                      </p:cBhvr>
                                    </p:animEffect>
                                  </p:childTnLst>
                                </p:cTn>
                              </p:par>
                              <p:par>
                                <p:cTn id="64" presetID="10" presetClass="entr" presetSubtype="0" fill="hold" nodeType="withEffect">
                                  <p:stCondLst>
                                    <p:cond delay="0"/>
                                  </p:stCondLst>
                                  <p:childTnLst>
                                    <p:set>
                                      <p:cBhvr>
                                        <p:cTn id="65" dur="1" fill="hold">
                                          <p:stCondLst>
                                            <p:cond delay="0"/>
                                          </p:stCondLst>
                                        </p:cTn>
                                        <p:tgtEl>
                                          <p:spTgt spid="31">
                                            <p:txEl>
                                              <p:pRg st="1" end="1"/>
                                            </p:txEl>
                                          </p:spTgt>
                                        </p:tgtEl>
                                        <p:attrNameLst>
                                          <p:attrName>style.visibility</p:attrName>
                                        </p:attrNameLst>
                                      </p:cBhvr>
                                      <p:to>
                                        <p:strVal val="visible"/>
                                      </p:to>
                                    </p:set>
                                    <p:animEffect transition="in" filter="fade">
                                      <p:cBhvr>
                                        <p:cTn id="66" dur="500"/>
                                        <p:tgtEl>
                                          <p:spTgt spid="31">
                                            <p:txEl>
                                              <p:pRg st="1" end="1"/>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31">
                                            <p:txEl>
                                              <p:pRg st="0" end="0"/>
                                            </p:txEl>
                                          </p:spTgt>
                                        </p:tgtEl>
                                        <p:attrNameLst>
                                          <p:attrName>style.visibility</p:attrName>
                                        </p:attrNameLst>
                                      </p:cBhvr>
                                      <p:to>
                                        <p:strVal val="visible"/>
                                      </p:to>
                                    </p:set>
                                    <p:animEffect transition="in" filter="fade">
                                      <p:cBhvr>
                                        <p:cTn id="69" dur="500"/>
                                        <p:tgtEl>
                                          <p:spTgt spid="31">
                                            <p:txEl>
                                              <p:pRg st="0" end="0"/>
                                            </p:txEl>
                                          </p:spTgt>
                                        </p:tgtEl>
                                      </p:cBhvr>
                                    </p:animEffect>
                                  </p:childTnLst>
                                </p:cTn>
                              </p:par>
                              <p:par>
                                <p:cTn id="70" presetID="10" presetClass="entr" presetSubtype="0" fill="hold" nodeType="withEffect">
                                  <p:stCondLst>
                                    <p:cond delay="0"/>
                                  </p:stCondLst>
                                  <p:childTnLst>
                                    <p:set>
                                      <p:cBhvr>
                                        <p:cTn id="71" dur="1" fill="hold">
                                          <p:stCondLst>
                                            <p:cond delay="0"/>
                                          </p:stCondLst>
                                        </p:cTn>
                                        <p:tgtEl>
                                          <p:spTgt spid="31">
                                            <p:txEl>
                                              <p:pRg st="2" end="2"/>
                                            </p:txEl>
                                          </p:spTgt>
                                        </p:tgtEl>
                                        <p:attrNameLst>
                                          <p:attrName>style.visibility</p:attrName>
                                        </p:attrNameLst>
                                      </p:cBhvr>
                                      <p:to>
                                        <p:strVal val="visible"/>
                                      </p:to>
                                    </p:set>
                                    <p:animEffect transition="in" filter="fade">
                                      <p:cBhvr>
                                        <p:cTn id="72" dur="500"/>
                                        <p:tgtEl>
                                          <p:spTgt spid="31">
                                            <p:txEl>
                                              <p:pRg st="2" end="2"/>
                                            </p:txEl>
                                          </p:spTgt>
                                        </p:tgtEl>
                                      </p:cBhvr>
                                    </p:animEffect>
                                  </p:childTnLst>
                                </p:cTn>
                              </p:par>
                              <p:par>
                                <p:cTn id="73" presetID="10" presetClass="entr" presetSubtype="0" fill="hold" nodeType="withEffect">
                                  <p:stCondLst>
                                    <p:cond delay="0"/>
                                  </p:stCondLst>
                                  <p:childTnLst>
                                    <p:set>
                                      <p:cBhvr>
                                        <p:cTn id="74" dur="1" fill="hold">
                                          <p:stCondLst>
                                            <p:cond delay="0"/>
                                          </p:stCondLst>
                                        </p:cTn>
                                        <p:tgtEl>
                                          <p:spTgt spid="31">
                                            <p:txEl>
                                              <p:pRg st="3" end="3"/>
                                            </p:txEl>
                                          </p:spTgt>
                                        </p:tgtEl>
                                        <p:attrNameLst>
                                          <p:attrName>style.visibility</p:attrName>
                                        </p:attrNameLst>
                                      </p:cBhvr>
                                      <p:to>
                                        <p:strVal val="visible"/>
                                      </p:to>
                                    </p:set>
                                    <p:animEffect transition="in" filter="fade">
                                      <p:cBhvr>
                                        <p:cTn id="75" dur="500"/>
                                        <p:tgtEl>
                                          <p:spTgt spid="31">
                                            <p:txEl>
                                              <p:pRg st="3" end="3"/>
                                            </p:txEl>
                                          </p:spTgt>
                                        </p:tgtEl>
                                      </p:cBhvr>
                                    </p:animEffect>
                                  </p:childTnLst>
                                </p:cTn>
                              </p:par>
                              <p:par>
                                <p:cTn id="76" presetID="10" presetClass="entr" presetSubtype="0" fill="hold" nodeType="with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fade">
                                      <p:cBhvr>
                                        <p:cTn id="7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2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8268" y="76199"/>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6" name="TextBox 5">
            <a:extLst>
              <a:ext uri="{FF2B5EF4-FFF2-40B4-BE49-F238E27FC236}">
                <a16:creationId xmlns:a16="http://schemas.microsoft.com/office/drawing/2014/main" id="{74068584-B987-4D36-8C17-600615F76E04}"/>
              </a:ext>
            </a:extLst>
          </p:cNvPr>
          <p:cNvSpPr txBox="1"/>
          <p:nvPr/>
        </p:nvSpPr>
        <p:spPr>
          <a:xfrm>
            <a:off x="533400" y="990600"/>
            <a:ext cx="4495800" cy="1015663"/>
          </a:xfrm>
          <a:prstGeom prst="rect">
            <a:avLst/>
          </a:prstGeom>
          <a:noFill/>
        </p:spPr>
        <p:txBody>
          <a:bodyPr wrap="square" rtlCol="0">
            <a:spAutoFit/>
          </a:bodyPr>
          <a:lstStyle/>
          <a:p>
            <a:r>
              <a:rPr lang="en-US" sz="2000" b="1" dirty="0">
                <a:latin typeface="Times New Roman" panose="02020603050405020304" pitchFamily="18" charset="0"/>
              </a:rPr>
              <a:t>Direct Method:</a:t>
            </a:r>
          </a:p>
          <a:p>
            <a:endParaRPr lang="en-US" sz="2000" b="1" dirty="0">
              <a:latin typeface="Times New Roman" panose="02020603050405020304" pitchFamily="18" charset="0"/>
            </a:endParaRPr>
          </a:p>
          <a:p>
            <a:endParaRPr lang="en-IN" sz="2000" dirty="0">
              <a:latin typeface="Times New Roman" panose="02020603050405020304" pitchFamily="18" charset="0"/>
            </a:endParaRPr>
          </a:p>
        </p:txBody>
      </p:sp>
      <p:sp>
        <p:nvSpPr>
          <p:cNvPr id="13" name="Freeform: Shape 12">
            <a:extLst>
              <a:ext uri="{FF2B5EF4-FFF2-40B4-BE49-F238E27FC236}">
                <a16:creationId xmlns:a16="http://schemas.microsoft.com/office/drawing/2014/main" id="{BF4F835A-CDA3-41AA-9BD7-3B64399F6655}"/>
              </a:ext>
            </a:extLst>
          </p:cNvPr>
          <p:cNvSpPr/>
          <p:nvPr/>
        </p:nvSpPr>
        <p:spPr>
          <a:xfrm>
            <a:off x="304800" y="2399740"/>
            <a:ext cx="3581399" cy="1752589"/>
          </a:xfrm>
          <a:custGeom>
            <a:avLst/>
            <a:gdLst>
              <a:gd name="connsiteX0" fmla="*/ 0 w 2952206"/>
              <a:gd name="connsiteY0" fmla="*/ 298609 h 1221729"/>
              <a:gd name="connsiteX1" fmla="*/ 496389 w 2952206"/>
              <a:gd name="connsiteY1" fmla="*/ 54769 h 1221729"/>
              <a:gd name="connsiteX2" fmla="*/ 1079863 w 2952206"/>
              <a:gd name="connsiteY2" fmla="*/ 1221717 h 1221729"/>
              <a:gd name="connsiteX3" fmla="*/ 1741715 w 2952206"/>
              <a:gd name="connsiteY3" fmla="*/ 80895 h 1221729"/>
              <a:gd name="connsiteX4" fmla="*/ 2647406 w 2952206"/>
              <a:gd name="connsiteY4" fmla="*/ 1012712 h 1221729"/>
              <a:gd name="connsiteX5" fmla="*/ 2952206 w 2952206"/>
              <a:gd name="connsiteY5" fmla="*/ 63477 h 1221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52206" h="1221729">
                <a:moveTo>
                  <a:pt x="0" y="298609"/>
                </a:moveTo>
                <a:cubicBezTo>
                  <a:pt x="158206" y="99763"/>
                  <a:pt x="316412" y="-99082"/>
                  <a:pt x="496389" y="54769"/>
                </a:cubicBezTo>
                <a:cubicBezTo>
                  <a:pt x="676366" y="208620"/>
                  <a:pt x="872309" y="1217363"/>
                  <a:pt x="1079863" y="1221717"/>
                </a:cubicBezTo>
                <a:cubicBezTo>
                  <a:pt x="1287417" y="1226071"/>
                  <a:pt x="1480458" y="115729"/>
                  <a:pt x="1741715" y="80895"/>
                </a:cubicBezTo>
                <a:cubicBezTo>
                  <a:pt x="2002972" y="46061"/>
                  <a:pt x="2445658" y="1015615"/>
                  <a:pt x="2647406" y="1012712"/>
                </a:cubicBezTo>
                <a:cubicBezTo>
                  <a:pt x="2849154" y="1009809"/>
                  <a:pt x="2902857" y="167980"/>
                  <a:pt x="2952206" y="63477"/>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sp>
        <p:nvSpPr>
          <p:cNvPr id="20" name="Oval 19">
            <a:extLst>
              <a:ext uri="{FF2B5EF4-FFF2-40B4-BE49-F238E27FC236}">
                <a16:creationId xmlns:a16="http://schemas.microsoft.com/office/drawing/2014/main" id="{9501804B-73F3-44CE-BE2F-589F926C917C}"/>
              </a:ext>
            </a:extLst>
          </p:cNvPr>
          <p:cNvSpPr/>
          <p:nvPr/>
        </p:nvSpPr>
        <p:spPr>
          <a:xfrm>
            <a:off x="2057400" y="2405911"/>
            <a:ext cx="228600" cy="2093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5" name="Straight Arrow Connector 24">
            <a:extLst>
              <a:ext uri="{FF2B5EF4-FFF2-40B4-BE49-F238E27FC236}">
                <a16:creationId xmlns:a16="http://schemas.microsoft.com/office/drawing/2014/main" id="{7D9FA495-B364-4FF7-B5EC-99701E19C141}"/>
              </a:ext>
            </a:extLst>
          </p:cNvPr>
          <p:cNvCxnSpPr/>
          <p:nvPr/>
        </p:nvCxnSpPr>
        <p:spPr>
          <a:xfrm flipH="1">
            <a:off x="1905000" y="2881997"/>
            <a:ext cx="381000" cy="1194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626BA81D-1A12-49B2-BC87-BF2B8AFA2289}"/>
              </a:ext>
            </a:extLst>
          </p:cNvPr>
          <p:cNvSpPr/>
          <p:nvPr/>
        </p:nvSpPr>
        <p:spPr>
          <a:xfrm>
            <a:off x="1524000" y="3942946"/>
            <a:ext cx="228600" cy="2093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66FAE65E-B8E2-4180-92F6-F07849A7EB8B}"/>
              </a:ext>
            </a:extLst>
          </p:cNvPr>
          <p:cNvSpPr txBox="1"/>
          <p:nvPr/>
        </p:nvSpPr>
        <p:spPr>
          <a:xfrm>
            <a:off x="4267200" y="1772191"/>
            <a:ext cx="4419600" cy="369331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Dynamics of any physical system can be explained in terms of an energy function</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energy keeps on decreasing till it reaches to its equilibrium</a:t>
            </a:r>
          </a:p>
          <a:p>
            <a:pPr marL="285750" indent="-285750">
              <a:lnSpc>
                <a:spcPct val="20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At equilibrium position the time derivative of the energy function = 0</a:t>
            </a:r>
          </a:p>
          <a:p>
            <a:pPr marL="285750" indent="-28575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8331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500"/>
                                        <p:tgtEl>
                                          <p:spTgt spid="3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animBg="1"/>
      <p:bldP spid="34" grpId="0" animBg="1"/>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8268" y="76199"/>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12" name="TextBox 11">
            <a:extLst>
              <a:ext uri="{FF2B5EF4-FFF2-40B4-BE49-F238E27FC236}">
                <a16:creationId xmlns:a16="http://schemas.microsoft.com/office/drawing/2014/main" id="{9146DEBB-AD88-4DF6-8258-744567631C84}"/>
              </a:ext>
            </a:extLst>
          </p:cNvPr>
          <p:cNvSpPr txBox="1"/>
          <p:nvPr/>
        </p:nvSpPr>
        <p:spPr>
          <a:xfrm>
            <a:off x="513240" y="941299"/>
            <a:ext cx="2725827" cy="224676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b="1" u="sng" dirty="0">
                <a:latin typeface="Times New Roman" panose="02020603050405020304" pitchFamily="18" charset="0"/>
                <a:cs typeface="Times New Roman" panose="02020603050405020304" pitchFamily="18" charset="0"/>
              </a:rPr>
              <a:t>Stability in the sense of Lyapunov</a:t>
            </a:r>
          </a:p>
          <a:p>
            <a:r>
              <a:rPr lang="en-US" sz="1400" dirty="0">
                <a:latin typeface="Times New Roman" panose="02020603050405020304" pitchFamily="18" charset="0"/>
                <a:cs typeface="Times New Roman" panose="02020603050405020304" pitchFamily="18" charset="0"/>
              </a:rPr>
              <a:t>An equilibrium state Xe of an autonomous dynamic system is stable in the sense of Lyapunov if for every </a:t>
            </a:r>
            <a:r>
              <a:rPr lang="el-GR" sz="1400" dirty="0">
                <a:latin typeface="Times New Roman" panose="02020603050405020304" pitchFamily="18" charset="0"/>
                <a:cs typeface="Times New Roman" panose="02020603050405020304" pitchFamily="18" charset="0"/>
              </a:rPr>
              <a:t>ε</a:t>
            </a:r>
            <a:r>
              <a:rPr lang="en-US" sz="1400" dirty="0">
                <a:latin typeface="Times New Roman" panose="02020603050405020304" pitchFamily="18" charset="0"/>
                <a:cs typeface="Times New Roman" panose="02020603050405020304" pitchFamily="18" charset="0"/>
              </a:rPr>
              <a:t>&gt;0 there exists and </a:t>
            </a:r>
            <a:r>
              <a:rPr lang="el-GR" sz="1400" dirty="0">
                <a:latin typeface="Times New Roman" panose="02020603050405020304" pitchFamily="18" charset="0"/>
                <a:cs typeface="Times New Roman" panose="02020603050405020304" pitchFamily="18" charset="0"/>
              </a:rPr>
              <a:t>δ</a:t>
            </a:r>
            <a:r>
              <a:rPr lang="en-US" sz="1400" dirty="0">
                <a:latin typeface="Times New Roman" panose="02020603050405020304" pitchFamily="18" charset="0"/>
                <a:cs typeface="Times New Roman" panose="02020603050405020304" pitchFamily="18" charset="0"/>
              </a:rPr>
              <a:t>&gt;0 where </a:t>
            </a:r>
            <a:r>
              <a:rPr lang="el-GR" sz="1400" dirty="0">
                <a:latin typeface="Times New Roman" panose="02020603050405020304" pitchFamily="18" charset="0"/>
                <a:cs typeface="Times New Roman" panose="02020603050405020304" pitchFamily="18" charset="0"/>
              </a:rPr>
              <a:t>δ</a:t>
            </a:r>
            <a:r>
              <a:rPr lang="en-US" sz="1400" dirty="0">
                <a:latin typeface="Times New Roman" panose="02020603050405020304" pitchFamily="18" charset="0"/>
                <a:cs typeface="Times New Roman" panose="02020603050405020304" pitchFamily="18" charset="0"/>
              </a:rPr>
              <a:t> depends only on </a:t>
            </a:r>
            <a:r>
              <a:rPr lang="el-GR" sz="1400" dirty="0">
                <a:latin typeface="Times New Roman" panose="02020603050405020304" pitchFamily="18" charset="0"/>
                <a:cs typeface="Times New Roman" panose="02020603050405020304" pitchFamily="18" charset="0"/>
              </a:rPr>
              <a:t>ε</a:t>
            </a:r>
            <a:r>
              <a:rPr lang="en-US" sz="1400" dirty="0">
                <a:latin typeface="Times New Roman" panose="02020603050405020304" pitchFamily="18" charset="0"/>
                <a:cs typeface="Times New Roman" panose="02020603050405020304" pitchFamily="18" charset="0"/>
              </a:rPr>
              <a:t> such that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||Xo-Xe|| &lt;= </a:t>
            </a:r>
            <a:r>
              <a:rPr lang="el-GR" sz="1400" dirty="0">
                <a:latin typeface="Times New Roman" panose="02020603050405020304" pitchFamily="18" charset="0"/>
                <a:cs typeface="Times New Roman" panose="02020603050405020304" pitchFamily="18" charset="0"/>
              </a:rPr>
              <a:t>δ</a:t>
            </a:r>
            <a:endParaRPr lang="en-US" sz="1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a:t>
            </a:r>
            <a:r>
              <a:rPr lang="en-US" sz="1400" dirty="0" err="1">
                <a:latin typeface="Times New Roman" panose="02020603050405020304" pitchFamily="18" charset="0"/>
                <a:cs typeface="Times New Roman" panose="02020603050405020304" pitchFamily="18" charset="0"/>
              </a:rPr>
              <a:t>Xt</a:t>
            </a:r>
            <a:r>
              <a:rPr lang="en-US" sz="1400" dirty="0">
                <a:latin typeface="Times New Roman" panose="02020603050405020304" pitchFamily="18" charset="0"/>
                <a:cs typeface="Times New Roman" panose="02020603050405020304" pitchFamily="18" charset="0"/>
              </a:rPr>
              <a:t>-Xe|| &lt;= </a:t>
            </a:r>
            <a:r>
              <a:rPr lang="el-GR" sz="1400" dirty="0">
                <a:latin typeface="Times New Roman" panose="02020603050405020304" pitchFamily="18" charset="0"/>
                <a:cs typeface="Times New Roman" panose="02020603050405020304" pitchFamily="18" charset="0"/>
              </a:rPr>
              <a:t>ε</a:t>
            </a:r>
            <a:endParaRPr lang="en-US" sz="1400" dirty="0">
              <a:latin typeface="Times New Roman" panose="02020603050405020304" pitchFamily="18" charset="0"/>
              <a:cs typeface="Times New Roman" panose="02020603050405020304" pitchFamily="18" charset="0"/>
            </a:endParaRPr>
          </a:p>
        </p:txBody>
      </p:sp>
      <p:sp>
        <p:nvSpPr>
          <p:cNvPr id="14" name="Right Brace 13">
            <a:extLst>
              <a:ext uri="{FF2B5EF4-FFF2-40B4-BE49-F238E27FC236}">
                <a16:creationId xmlns:a16="http://schemas.microsoft.com/office/drawing/2014/main" id="{0171F39A-7084-4FFD-B2EF-8C2C9D6F0727}"/>
              </a:ext>
            </a:extLst>
          </p:cNvPr>
          <p:cNvSpPr/>
          <p:nvPr/>
        </p:nvSpPr>
        <p:spPr>
          <a:xfrm>
            <a:off x="1867468" y="2696723"/>
            <a:ext cx="152400" cy="4571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IN" dirty="0"/>
          </a:p>
        </p:txBody>
      </p:sp>
      <p:sp>
        <p:nvSpPr>
          <p:cNvPr id="15" name="TextBox 14">
            <a:extLst>
              <a:ext uri="{FF2B5EF4-FFF2-40B4-BE49-F238E27FC236}">
                <a16:creationId xmlns:a16="http://schemas.microsoft.com/office/drawing/2014/main" id="{164F43E7-D79A-4844-87B1-B49B83AEB39B}"/>
              </a:ext>
            </a:extLst>
          </p:cNvPr>
          <p:cNvSpPr txBox="1"/>
          <p:nvPr/>
        </p:nvSpPr>
        <p:spPr>
          <a:xfrm>
            <a:off x="2019868" y="2756724"/>
            <a:ext cx="1219200"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For all t &gt;= t0</a:t>
            </a:r>
            <a:endParaRPr lang="en-IN" sz="1400"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6A0863EF-4D18-47E0-80FE-D137FDB74082}"/>
              </a:ext>
            </a:extLst>
          </p:cNvPr>
          <p:cNvSpPr txBox="1"/>
          <p:nvPr/>
        </p:nvSpPr>
        <p:spPr>
          <a:xfrm>
            <a:off x="3374096" y="934876"/>
            <a:ext cx="2530838" cy="246221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b="1" u="sng" dirty="0">
                <a:latin typeface="Times New Roman" panose="02020603050405020304" pitchFamily="18" charset="0"/>
                <a:cs typeface="Times New Roman" panose="02020603050405020304" pitchFamily="18" charset="0"/>
              </a:rPr>
              <a:t>Asymptotic Stability</a:t>
            </a:r>
          </a:p>
          <a:p>
            <a:r>
              <a:rPr lang="en-US" sz="1400" dirty="0">
                <a:latin typeface="Times New Roman" panose="02020603050405020304" pitchFamily="18" charset="0"/>
                <a:cs typeface="Times New Roman" panose="02020603050405020304" pitchFamily="18" charset="0"/>
              </a:rPr>
              <a:t>An equilibrium point Xe of an autonomous dynamic system is asymptotic stable if it stable in the sense of Lyapunov and also there exists a </a:t>
            </a:r>
            <a:r>
              <a:rPr lang="el-GR" sz="1400" dirty="0">
                <a:latin typeface="Times New Roman" panose="02020603050405020304" pitchFamily="18" charset="0"/>
                <a:cs typeface="Times New Roman" panose="02020603050405020304" pitchFamily="18" charset="0"/>
              </a:rPr>
              <a:t>δ</a:t>
            </a:r>
            <a:r>
              <a:rPr lang="en-US" sz="1400" dirty="0">
                <a:latin typeface="Times New Roman" panose="02020603050405020304" pitchFamily="18" charset="0"/>
                <a:cs typeface="Times New Roman" panose="02020603050405020304" pitchFamily="18" charset="0"/>
              </a:rPr>
              <a:t> such that every trajectory starting in the neighborhood of </a:t>
            </a:r>
            <a:r>
              <a:rPr lang="el-GR" sz="1400" dirty="0">
                <a:latin typeface="Times New Roman" panose="02020603050405020304" pitchFamily="18" charset="0"/>
                <a:cs typeface="Times New Roman" panose="02020603050405020304" pitchFamily="18" charset="0"/>
              </a:rPr>
              <a:t>δ</a:t>
            </a:r>
            <a:r>
              <a:rPr lang="en-US" sz="1400" dirty="0">
                <a:latin typeface="Times New Roman" panose="02020603050405020304" pitchFamily="18" charset="0"/>
                <a:cs typeface="Times New Roman" panose="02020603050405020304" pitchFamily="18" charset="0"/>
              </a:rPr>
              <a:t> will converge to Xe</a:t>
            </a:r>
          </a:p>
          <a:p>
            <a:endParaRPr lang="en-IN" sz="1400" dirty="0">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p:txBody>
      </p:sp>
      <p:pic>
        <p:nvPicPr>
          <p:cNvPr id="19" name="Picture 18">
            <a:extLst>
              <a:ext uri="{FF2B5EF4-FFF2-40B4-BE49-F238E27FC236}">
                <a16:creationId xmlns:a16="http://schemas.microsoft.com/office/drawing/2014/main" id="{120288AD-FE09-4F06-A73C-5DE6488DE3E5}"/>
              </a:ext>
            </a:extLst>
          </p:cNvPr>
          <p:cNvPicPr>
            <a:picLocks noChangeAspect="1"/>
          </p:cNvPicPr>
          <p:nvPr/>
        </p:nvPicPr>
        <p:blipFill>
          <a:blip r:embed="rId4"/>
          <a:stretch>
            <a:fillRect/>
          </a:stretch>
        </p:blipFill>
        <p:spPr>
          <a:xfrm>
            <a:off x="533400" y="3436914"/>
            <a:ext cx="2772162" cy="2781688"/>
          </a:xfrm>
          <a:prstGeom prst="rect">
            <a:avLst/>
          </a:prstGeom>
        </p:spPr>
      </p:pic>
      <p:sp>
        <p:nvSpPr>
          <p:cNvPr id="22" name="TextBox 21">
            <a:extLst>
              <a:ext uri="{FF2B5EF4-FFF2-40B4-BE49-F238E27FC236}">
                <a16:creationId xmlns:a16="http://schemas.microsoft.com/office/drawing/2014/main" id="{6FFC7856-6A51-44A6-B1CA-7F2CC4E7DA3D}"/>
              </a:ext>
            </a:extLst>
          </p:cNvPr>
          <p:cNvSpPr txBox="1"/>
          <p:nvPr/>
        </p:nvSpPr>
        <p:spPr>
          <a:xfrm>
            <a:off x="1120140" y="4827758"/>
            <a:ext cx="304800" cy="261610"/>
          </a:xfrm>
          <a:prstGeom prst="rect">
            <a:avLst/>
          </a:prstGeom>
          <a:noFill/>
        </p:spPr>
        <p:txBody>
          <a:bodyPr wrap="square" rtlCol="0">
            <a:spAutoFit/>
          </a:bodyPr>
          <a:lstStyle/>
          <a:p>
            <a:r>
              <a:rPr lang="en-US" sz="1050" b="1" dirty="0" err="1"/>
              <a:t>Xt</a:t>
            </a:r>
            <a:endParaRPr lang="en-IN" sz="1050" b="1" dirty="0"/>
          </a:p>
        </p:txBody>
      </p:sp>
      <p:pic>
        <p:nvPicPr>
          <p:cNvPr id="24" name="Picture 23">
            <a:extLst>
              <a:ext uri="{FF2B5EF4-FFF2-40B4-BE49-F238E27FC236}">
                <a16:creationId xmlns:a16="http://schemas.microsoft.com/office/drawing/2014/main" id="{548F94D1-64B5-446B-B7E2-A3CF99C258BA}"/>
              </a:ext>
            </a:extLst>
          </p:cNvPr>
          <p:cNvPicPr>
            <a:picLocks noChangeAspect="1"/>
          </p:cNvPicPr>
          <p:nvPr/>
        </p:nvPicPr>
        <p:blipFill>
          <a:blip r:embed="rId5"/>
          <a:stretch>
            <a:fillRect/>
          </a:stretch>
        </p:blipFill>
        <p:spPr>
          <a:xfrm>
            <a:off x="3438345" y="3436914"/>
            <a:ext cx="2572109" cy="2838846"/>
          </a:xfrm>
          <a:prstGeom prst="rect">
            <a:avLst/>
          </a:prstGeom>
        </p:spPr>
      </p:pic>
      <p:sp>
        <p:nvSpPr>
          <p:cNvPr id="28" name="TextBox 27">
            <a:extLst>
              <a:ext uri="{FF2B5EF4-FFF2-40B4-BE49-F238E27FC236}">
                <a16:creationId xmlns:a16="http://schemas.microsoft.com/office/drawing/2014/main" id="{12CD48AD-E16F-477D-8BEB-B64B3E55FEE6}"/>
              </a:ext>
            </a:extLst>
          </p:cNvPr>
          <p:cNvSpPr txBox="1"/>
          <p:nvPr/>
        </p:nvSpPr>
        <p:spPr>
          <a:xfrm>
            <a:off x="513241" y="939230"/>
            <a:ext cx="2725827" cy="224676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b="1" u="sng" dirty="0">
                <a:latin typeface="Times New Roman" panose="02020603050405020304" pitchFamily="18" charset="0"/>
                <a:cs typeface="Times New Roman" panose="02020603050405020304" pitchFamily="18" charset="0"/>
              </a:rPr>
              <a:t>Stability in the sense of Lyapunov</a:t>
            </a:r>
          </a:p>
          <a:p>
            <a:r>
              <a:rPr lang="en-US" sz="1400" dirty="0">
                <a:latin typeface="Times New Roman" panose="02020603050405020304" pitchFamily="18" charset="0"/>
                <a:cs typeface="Times New Roman" panose="02020603050405020304" pitchFamily="18" charset="0"/>
              </a:rPr>
              <a:t>An equilibrium state Xe of an autonomous dynamic system is stable in the sense of Lyapunov if for every </a:t>
            </a:r>
            <a:r>
              <a:rPr lang="el-GR" sz="1400" dirty="0">
                <a:latin typeface="Times New Roman" panose="02020603050405020304" pitchFamily="18" charset="0"/>
                <a:cs typeface="Times New Roman" panose="02020603050405020304" pitchFamily="18" charset="0"/>
              </a:rPr>
              <a:t>ε</a:t>
            </a:r>
            <a:r>
              <a:rPr lang="en-US" sz="1400" dirty="0">
                <a:latin typeface="Times New Roman" panose="02020603050405020304" pitchFamily="18" charset="0"/>
                <a:cs typeface="Times New Roman" panose="02020603050405020304" pitchFamily="18" charset="0"/>
              </a:rPr>
              <a:t>&gt;0 there exists and </a:t>
            </a:r>
            <a:r>
              <a:rPr lang="el-GR" sz="1400" dirty="0">
                <a:latin typeface="Times New Roman" panose="02020603050405020304" pitchFamily="18" charset="0"/>
                <a:cs typeface="Times New Roman" panose="02020603050405020304" pitchFamily="18" charset="0"/>
              </a:rPr>
              <a:t>δ</a:t>
            </a:r>
            <a:r>
              <a:rPr lang="en-US" sz="1400" dirty="0">
                <a:latin typeface="Times New Roman" panose="02020603050405020304" pitchFamily="18" charset="0"/>
                <a:cs typeface="Times New Roman" panose="02020603050405020304" pitchFamily="18" charset="0"/>
              </a:rPr>
              <a:t>&gt;0 where </a:t>
            </a:r>
            <a:r>
              <a:rPr lang="el-GR" sz="1400" dirty="0">
                <a:latin typeface="Times New Roman" panose="02020603050405020304" pitchFamily="18" charset="0"/>
                <a:cs typeface="Times New Roman" panose="02020603050405020304" pitchFamily="18" charset="0"/>
              </a:rPr>
              <a:t>δ</a:t>
            </a:r>
            <a:r>
              <a:rPr lang="en-US" sz="1400" dirty="0">
                <a:latin typeface="Times New Roman" panose="02020603050405020304" pitchFamily="18" charset="0"/>
                <a:cs typeface="Times New Roman" panose="02020603050405020304" pitchFamily="18" charset="0"/>
              </a:rPr>
              <a:t> depends only on </a:t>
            </a:r>
            <a:r>
              <a:rPr lang="el-GR" sz="1400" dirty="0">
                <a:latin typeface="Times New Roman" panose="02020603050405020304" pitchFamily="18" charset="0"/>
                <a:cs typeface="Times New Roman" panose="02020603050405020304" pitchFamily="18" charset="0"/>
              </a:rPr>
              <a:t>ε</a:t>
            </a:r>
            <a:r>
              <a:rPr lang="en-US" sz="1400" dirty="0">
                <a:latin typeface="Times New Roman" panose="02020603050405020304" pitchFamily="18" charset="0"/>
                <a:cs typeface="Times New Roman" panose="02020603050405020304" pitchFamily="18" charset="0"/>
              </a:rPr>
              <a:t> such that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||Xo-Xe|| &lt;= </a:t>
            </a:r>
            <a:r>
              <a:rPr lang="el-GR" sz="1400" dirty="0">
                <a:latin typeface="Times New Roman" panose="02020603050405020304" pitchFamily="18" charset="0"/>
                <a:cs typeface="Times New Roman" panose="02020603050405020304" pitchFamily="18" charset="0"/>
              </a:rPr>
              <a:t>δ</a:t>
            </a:r>
            <a:endParaRPr lang="en-US" sz="1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a:t>
            </a:r>
            <a:r>
              <a:rPr lang="en-US" sz="1400" dirty="0" err="1">
                <a:latin typeface="Times New Roman" panose="02020603050405020304" pitchFamily="18" charset="0"/>
                <a:cs typeface="Times New Roman" panose="02020603050405020304" pitchFamily="18" charset="0"/>
              </a:rPr>
              <a:t>Xt</a:t>
            </a:r>
            <a:r>
              <a:rPr lang="en-US" sz="1400" dirty="0">
                <a:latin typeface="Times New Roman" panose="02020603050405020304" pitchFamily="18" charset="0"/>
                <a:cs typeface="Times New Roman" panose="02020603050405020304" pitchFamily="18" charset="0"/>
              </a:rPr>
              <a:t>-Xe|| &lt;= </a:t>
            </a:r>
            <a:r>
              <a:rPr lang="el-GR" sz="1400" dirty="0">
                <a:latin typeface="Times New Roman" panose="02020603050405020304" pitchFamily="18" charset="0"/>
                <a:cs typeface="Times New Roman" panose="02020603050405020304" pitchFamily="18" charset="0"/>
              </a:rPr>
              <a:t>ε</a:t>
            </a:r>
            <a:endParaRPr lang="en-US" sz="1400" dirty="0">
              <a:latin typeface="Times New Roman" panose="02020603050405020304" pitchFamily="18" charset="0"/>
              <a:cs typeface="Times New Roman" panose="02020603050405020304" pitchFamily="18" charset="0"/>
            </a:endParaRPr>
          </a:p>
        </p:txBody>
      </p:sp>
      <p:sp>
        <p:nvSpPr>
          <p:cNvPr id="29" name="TextBox 28">
            <a:extLst>
              <a:ext uri="{FF2B5EF4-FFF2-40B4-BE49-F238E27FC236}">
                <a16:creationId xmlns:a16="http://schemas.microsoft.com/office/drawing/2014/main" id="{CCD059CC-9D79-4656-B653-3D2CFC54C878}"/>
              </a:ext>
            </a:extLst>
          </p:cNvPr>
          <p:cNvSpPr txBox="1"/>
          <p:nvPr/>
        </p:nvSpPr>
        <p:spPr>
          <a:xfrm>
            <a:off x="513240" y="939341"/>
            <a:ext cx="2725827" cy="246221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b="1" u="sng" dirty="0">
                <a:latin typeface="Times New Roman" panose="02020603050405020304" pitchFamily="18" charset="0"/>
                <a:cs typeface="Times New Roman" panose="02020603050405020304" pitchFamily="18" charset="0"/>
              </a:rPr>
              <a:t>Stability in the sense of Lyapunov</a:t>
            </a:r>
          </a:p>
          <a:p>
            <a:r>
              <a:rPr lang="en-US" sz="1400" dirty="0">
                <a:latin typeface="Times New Roman" panose="02020603050405020304" pitchFamily="18" charset="0"/>
                <a:cs typeface="Times New Roman" panose="02020603050405020304" pitchFamily="18" charset="0"/>
              </a:rPr>
              <a:t>An equilibrium state Xe of an autonomous dynamic system is stable in the sense of Lyapunov if for every </a:t>
            </a:r>
            <a:r>
              <a:rPr lang="el-GR" sz="1400" dirty="0">
                <a:latin typeface="Times New Roman" panose="02020603050405020304" pitchFamily="18" charset="0"/>
                <a:cs typeface="Times New Roman" panose="02020603050405020304" pitchFamily="18" charset="0"/>
              </a:rPr>
              <a:t>ε</a:t>
            </a:r>
            <a:r>
              <a:rPr lang="en-US" sz="1400" dirty="0">
                <a:latin typeface="Times New Roman" panose="02020603050405020304" pitchFamily="18" charset="0"/>
                <a:cs typeface="Times New Roman" panose="02020603050405020304" pitchFamily="18" charset="0"/>
              </a:rPr>
              <a:t>&gt;0 there exists and </a:t>
            </a:r>
            <a:r>
              <a:rPr lang="el-GR" sz="1400" dirty="0">
                <a:latin typeface="Times New Roman" panose="02020603050405020304" pitchFamily="18" charset="0"/>
                <a:cs typeface="Times New Roman" panose="02020603050405020304" pitchFamily="18" charset="0"/>
              </a:rPr>
              <a:t>δ</a:t>
            </a:r>
            <a:r>
              <a:rPr lang="en-US" sz="1400" dirty="0">
                <a:latin typeface="Times New Roman" panose="02020603050405020304" pitchFamily="18" charset="0"/>
                <a:cs typeface="Times New Roman" panose="02020603050405020304" pitchFamily="18" charset="0"/>
              </a:rPr>
              <a:t>&gt;0 where </a:t>
            </a:r>
            <a:r>
              <a:rPr lang="el-GR" sz="1400" dirty="0">
                <a:latin typeface="Times New Roman" panose="02020603050405020304" pitchFamily="18" charset="0"/>
                <a:cs typeface="Times New Roman" panose="02020603050405020304" pitchFamily="18" charset="0"/>
              </a:rPr>
              <a:t>δ</a:t>
            </a:r>
            <a:r>
              <a:rPr lang="en-US" sz="1400" dirty="0">
                <a:latin typeface="Times New Roman" panose="02020603050405020304" pitchFamily="18" charset="0"/>
                <a:cs typeface="Times New Roman" panose="02020603050405020304" pitchFamily="18" charset="0"/>
              </a:rPr>
              <a:t> depends only on </a:t>
            </a:r>
            <a:r>
              <a:rPr lang="el-GR" sz="1400" dirty="0">
                <a:latin typeface="Times New Roman" panose="02020603050405020304" pitchFamily="18" charset="0"/>
                <a:cs typeface="Times New Roman" panose="02020603050405020304" pitchFamily="18" charset="0"/>
              </a:rPr>
              <a:t>ε</a:t>
            </a:r>
            <a:r>
              <a:rPr lang="en-US" sz="1400" dirty="0">
                <a:latin typeface="Times New Roman" panose="02020603050405020304" pitchFamily="18" charset="0"/>
                <a:cs typeface="Times New Roman" panose="02020603050405020304" pitchFamily="18" charset="0"/>
              </a:rPr>
              <a:t> such that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||Xo-Xe|| &lt;= </a:t>
            </a:r>
            <a:r>
              <a:rPr lang="el-GR" sz="1400" dirty="0">
                <a:latin typeface="Times New Roman" panose="02020603050405020304" pitchFamily="18" charset="0"/>
                <a:cs typeface="Times New Roman" panose="02020603050405020304" pitchFamily="18" charset="0"/>
              </a:rPr>
              <a:t>δ</a:t>
            </a:r>
            <a:endParaRPr lang="en-US" sz="1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a:t>
            </a:r>
            <a:r>
              <a:rPr lang="en-US" sz="1400" dirty="0" err="1">
                <a:latin typeface="Times New Roman" panose="02020603050405020304" pitchFamily="18" charset="0"/>
                <a:cs typeface="Times New Roman" panose="02020603050405020304" pitchFamily="18" charset="0"/>
              </a:rPr>
              <a:t>Xt</a:t>
            </a:r>
            <a:r>
              <a:rPr lang="en-US" sz="1400" dirty="0">
                <a:latin typeface="Times New Roman" panose="02020603050405020304" pitchFamily="18" charset="0"/>
                <a:cs typeface="Times New Roman" panose="02020603050405020304" pitchFamily="18" charset="0"/>
              </a:rPr>
              <a:t>-Xe|| &lt;= </a:t>
            </a:r>
            <a:r>
              <a:rPr lang="el-GR" sz="1400" dirty="0">
                <a:latin typeface="Times New Roman" panose="02020603050405020304" pitchFamily="18" charset="0"/>
                <a:cs typeface="Times New Roman" panose="02020603050405020304" pitchFamily="18" charset="0"/>
              </a:rPr>
              <a:t>ε</a:t>
            </a:r>
            <a:endParaRPr lang="en-US" sz="1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1400"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3E1823FE-B6E6-48C2-8F4F-FD06CFBA251E}"/>
              </a:ext>
            </a:extLst>
          </p:cNvPr>
          <p:cNvSpPr txBox="1"/>
          <p:nvPr/>
        </p:nvSpPr>
        <p:spPr>
          <a:xfrm>
            <a:off x="5990975" y="934876"/>
            <a:ext cx="2999015" cy="246221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b="1" u="sng" dirty="0">
                <a:latin typeface="Times New Roman" panose="02020603050405020304" pitchFamily="18" charset="0"/>
                <a:cs typeface="Times New Roman" panose="02020603050405020304" pitchFamily="18" charset="0"/>
              </a:rPr>
              <a:t>Instability</a:t>
            </a:r>
          </a:p>
          <a:p>
            <a:r>
              <a:rPr lang="en-US" sz="1400" dirty="0">
                <a:latin typeface="Times New Roman" panose="02020603050405020304" pitchFamily="18" charset="0"/>
                <a:cs typeface="Times New Roman" panose="02020603050405020304" pitchFamily="18" charset="0"/>
              </a:rPr>
              <a:t>The Equilibrium state of an autonomous dynamic system is unstable for any real number </a:t>
            </a:r>
            <a:r>
              <a:rPr lang="el-GR" sz="1400" dirty="0">
                <a:latin typeface="Times New Roman" panose="02020603050405020304" pitchFamily="18" charset="0"/>
                <a:cs typeface="Times New Roman" panose="02020603050405020304" pitchFamily="18" charset="0"/>
              </a:rPr>
              <a:t>ε</a:t>
            </a:r>
            <a:r>
              <a:rPr lang="en-US" sz="1400" dirty="0">
                <a:latin typeface="Times New Roman" panose="02020603050405020304" pitchFamily="18" charset="0"/>
                <a:cs typeface="Times New Roman" panose="02020603050405020304" pitchFamily="18" charset="0"/>
              </a:rPr>
              <a:t>&gt;0 and any real number </a:t>
            </a:r>
            <a:r>
              <a:rPr lang="el-GR" sz="1400" dirty="0">
                <a:latin typeface="Times New Roman" panose="02020603050405020304" pitchFamily="18" charset="0"/>
                <a:cs typeface="Times New Roman" panose="02020603050405020304" pitchFamily="18" charset="0"/>
              </a:rPr>
              <a:t>δ</a:t>
            </a:r>
            <a:r>
              <a:rPr lang="en-US" sz="1400" dirty="0">
                <a:latin typeface="Times New Roman" panose="02020603050405020304" pitchFamily="18" charset="0"/>
                <a:cs typeface="Times New Roman" panose="02020603050405020304" pitchFamily="18" charset="0"/>
              </a:rPr>
              <a:t>&gt;0  irrespective of how small it is, there is always a state Xo such that the trajectories stating at this state leaves </a:t>
            </a:r>
            <a:r>
              <a:rPr lang="el-GR" sz="1400" dirty="0">
                <a:latin typeface="Times New Roman" panose="02020603050405020304" pitchFamily="18" charset="0"/>
                <a:cs typeface="Times New Roman" panose="02020603050405020304" pitchFamily="18" charset="0"/>
              </a:rPr>
              <a:t>ε</a:t>
            </a:r>
            <a:r>
              <a:rPr lang="en-US" sz="1400" dirty="0">
                <a:latin typeface="Times New Roman" panose="02020603050405020304" pitchFamily="18" charset="0"/>
                <a:cs typeface="Times New Roman" panose="02020603050405020304" pitchFamily="18" charset="0"/>
              </a:rPr>
              <a:t>.</a:t>
            </a:r>
          </a:p>
          <a:p>
            <a:r>
              <a:rPr lang="en-US" sz="1400" dirty="0">
                <a:latin typeface="Times New Roman" panose="02020603050405020304" pitchFamily="18" charset="0"/>
                <a:cs typeface="Times New Roman" panose="02020603050405020304" pitchFamily="18" charset="0"/>
              </a:rPr>
              <a:t>In short the system is unstable if state trajectories never come to equilibrium point</a:t>
            </a:r>
            <a:endParaRPr lang="en-IN" sz="1400" dirty="0">
              <a:latin typeface="Times New Roman" panose="02020603050405020304" pitchFamily="18" charset="0"/>
              <a:cs typeface="Times New Roman" panose="02020603050405020304" pitchFamily="18" charset="0"/>
            </a:endParaRPr>
          </a:p>
        </p:txBody>
      </p:sp>
      <p:pic>
        <p:nvPicPr>
          <p:cNvPr id="31" name="Picture 30">
            <a:extLst>
              <a:ext uri="{FF2B5EF4-FFF2-40B4-BE49-F238E27FC236}">
                <a16:creationId xmlns:a16="http://schemas.microsoft.com/office/drawing/2014/main" id="{F6068F2E-3BDD-4A4F-80D0-A38D6105C1EB}"/>
              </a:ext>
            </a:extLst>
          </p:cNvPr>
          <p:cNvPicPr>
            <a:picLocks noChangeAspect="1"/>
          </p:cNvPicPr>
          <p:nvPr/>
        </p:nvPicPr>
        <p:blipFill>
          <a:blip r:embed="rId6"/>
          <a:stretch>
            <a:fillRect/>
          </a:stretch>
        </p:blipFill>
        <p:spPr>
          <a:xfrm>
            <a:off x="6180611" y="3422706"/>
            <a:ext cx="2619741" cy="2857899"/>
          </a:xfrm>
          <a:prstGeom prst="rect">
            <a:avLst/>
          </a:prstGeom>
        </p:spPr>
      </p:pic>
    </p:spTree>
    <p:extLst>
      <p:ext uri="{BB962C8B-B14F-4D97-AF65-F5344CB8AC3E}">
        <p14:creationId xmlns:p14="http://schemas.microsoft.com/office/powerpoint/2010/main" val="3153507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500"/>
                                        <p:tgtEl>
                                          <p:spTgt spid="2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2" grpId="0"/>
      <p:bldP spid="29" grpId="0" animBg="1"/>
      <p:bldP spid="2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a:t>
            </a:r>
            <a:r>
              <a:rPr lang="en-US" b="1" dirty="0">
                <a:solidFill>
                  <a:srgbClr val="C00000"/>
                </a:solidFill>
                <a:latin typeface="Times New Roman" panose="02020603050405020304"/>
                <a:ea typeface="Calibri" panose="020F0502020204030204"/>
                <a:cs typeface="Times New Roman" panose="02020603050405020304"/>
              </a:rPr>
              <a:t>Vehicle</a:t>
            </a:r>
            <a:r>
              <a:rPr lang="en-US" b="1" dirty="0">
                <a:solidFill>
                  <a:srgbClr val="C00000"/>
                </a:solidFill>
                <a:effectLst/>
                <a:latin typeface="Times New Roman" panose="02020603050405020304"/>
                <a:ea typeface="Calibri" panose="020F0502020204030204"/>
                <a:cs typeface="Times New Roman" panose="02020603050405020304"/>
              </a:rPr>
              <a:t>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1</a:t>
            </a:r>
          </a:p>
        </p:txBody>
      </p:sp>
      <p:sp>
        <p:nvSpPr>
          <p:cNvPr id="14" name="Rectangle 13"/>
          <p:cNvSpPr/>
          <p:nvPr/>
        </p:nvSpPr>
        <p:spPr>
          <a:xfrm>
            <a:off x="485310" y="914400"/>
            <a:ext cx="1462260" cy="492443"/>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Contents</a:t>
            </a:r>
            <a:endParaRPr lang="en-US" sz="2600" dirty="0"/>
          </a:p>
        </p:txBody>
      </p:sp>
      <p:sp>
        <p:nvSpPr>
          <p:cNvPr id="5" name="TextBox 4"/>
          <p:cNvSpPr txBox="1"/>
          <p:nvPr/>
        </p:nvSpPr>
        <p:spPr>
          <a:xfrm>
            <a:off x="533400" y="1600200"/>
            <a:ext cx="7924800" cy="373031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Introduction</a:t>
            </a:r>
          </a:p>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Literature Survey</a:t>
            </a:r>
          </a:p>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Need statement</a:t>
            </a:r>
          </a:p>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Problem Statement</a:t>
            </a:r>
          </a:p>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Theory</a:t>
            </a:r>
          </a:p>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Functional Block Diagram</a:t>
            </a:r>
          </a:p>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Gantt Chart</a:t>
            </a:r>
          </a:p>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References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37011"/>
            <a:ext cx="3810000" cy="630873"/>
          </a:xfrm>
          <a:prstGeom prst="rect">
            <a:avLst/>
          </a:prstGeom>
          <a:noFill/>
          <a:ln>
            <a:noFill/>
          </a:ln>
        </p:spPr>
        <p:style>
          <a:lnRef idx="0">
            <a:scrgbClr r="0" g="0" b="0"/>
          </a:lnRef>
          <a:fillRef idx="0">
            <a:scrgbClr r="0" g="0" b="0"/>
          </a:fillRef>
          <a:effectRef idx="0">
            <a:scrgbClr r="0" g="0" b="0"/>
          </a:effectRef>
          <a:fontRef idx="minor">
            <a:schemeClr val="dk1"/>
          </a:fontRef>
        </p:style>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5" name="TextBox 4">
            <a:extLst>
              <a:ext uri="{FF2B5EF4-FFF2-40B4-BE49-F238E27FC236}">
                <a16:creationId xmlns:a16="http://schemas.microsoft.com/office/drawing/2014/main" id="{E1BAA815-2727-4922-A6D8-DB3B60520E13}"/>
              </a:ext>
            </a:extLst>
          </p:cNvPr>
          <p:cNvSpPr txBox="1"/>
          <p:nvPr/>
        </p:nvSpPr>
        <p:spPr>
          <a:xfrm>
            <a:off x="533400" y="990600"/>
            <a:ext cx="4343400" cy="461665"/>
          </a:xfrm>
          <a:prstGeom prst="rect">
            <a:avLst/>
          </a:prstGeom>
          <a:noFill/>
        </p:spPr>
        <p:txBody>
          <a:bodyPr wrap="square" rtlCol="0">
            <a:spAutoFit/>
          </a:bodyPr>
          <a:lstStyle/>
          <a:p>
            <a:r>
              <a:rPr lang="en-IN" sz="2400" b="1" dirty="0">
                <a:latin typeface="Times New Roman" panose="02020603050405020304" pitchFamily="18" charset="0"/>
              </a:rPr>
              <a:t>Particle Swarm Optimisation</a:t>
            </a:r>
            <a:endParaRPr lang="en-IN" b="1" dirty="0">
              <a:latin typeface="Times New Roman" panose="02020603050405020304" pitchFamily="18" charset="0"/>
            </a:endParaRPr>
          </a:p>
        </p:txBody>
      </p:sp>
      <p:sp>
        <p:nvSpPr>
          <p:cNvPr id="13" name="Oval 12">
            <a:extLst>
              <a:ext uri="{FF2B5EF4-FFF2-40B4-BE49-F238E27FC236}">
                <a16:creationId xmlns:a16="http://schemas.microsoft.com/office/drawing/2014/main" id="{87FC8695-5AF8-4E91-AA0A-625589974620}"/>
              </a:ext>
            </a:extLst>
          </p:cNvPr>
          <p:cNvSpPr/>
          <p:nvPr/>
        </p:nvSpPr>
        <p:spPr>
          <a:xfrm>
            <a:off x="990600" y="358140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6D3521AF-40D4-4168-AC0F-528BE7FECEAC}"/>
              </a:ext>
            </a:extLst>
          </p:cNvPr>
          <p:cNvSpPr/>
          <p:nvPr/>
        </p:nvSpPr>
        <p:spPr>
          <a:xfrm>
            <a:off x="1752600" y="1904004"/>
            <a:ext cx="457200" cy="3048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dirty="0"/>
          </a:p>
        </p:txBody>
      </p:sp>
      <p:sp>
        <p:nvSpPr>
          <p:cNvPr id="15" name="Oval 14">
            <a:extLst>
              <a:ext uri="{FF2B5EF4-FFF2-40B4-BE49-F238E27FC236}">
                <a16:creationId xmlns:a16="http://schemas.microsoft.com/office/drawing/2014/main" id="{7D895B6D-7B0F-4332-8740-0BC4D58C45E3}"/>
              </a:ext>
            </a:extLst>
          </p:cNvPr>
          <p:cNvSpPr/>
          <p:nvPr/>
        </p:nvSpPr>
        <p:spPr>
          <a:xfrm>
            <a:off x="3030583" y="2477902"/>
            <a:ext cx="228600" cy="2286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cxnSp>
        <p:nvCxnSpPr>
          <p:cNvPr id="28" name="Straight Arrow Connector 27">
            <a:extLst>
              <a:ext uri="{FF2B5EF4-FFF2-40B4-BE49-F238E27FC236}">
                <a16:creationId xmlns:a16="http://schemas.microsoft.com/office/drawing/2014/main" id="{CD98B4C6-1299-47C6-9EBD-F2E1973A353F}"/>
              </a:ext>
            </a:extLst>
          </p:cNvPr>
          <p:cNvCxnSpPr>
            <a:cxnSpLocks/>
            <a:stCxn id="13" idx="7"/>
          </p:cNvCxnSpPr>
          <p:nvPr/>
        </p:nvCxnSpPr>
        <p:spPr>
          <a:xfrm flipV="1">
            <a:off x="1185722" y="2265576"/>
            <a:ext cx="566878" cy="1349302"/>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2" name="Isosceles Triangle 31">
            <a:extLst>
              <a:ext uri="{FF2B5EF4-FFF2-40B4-BE49-F238E27FC236}">
                <a16:creationId xmlns:a16="http://schemas.microsoft.com/office/drawing/2014/main" id="{61D01EF1-8CFC-4A39-8EE2-DCFE56EF6921}"/>
              </a:ext>
            </a:extLst>
          </p:cNvPr>
          <p:cNvSpPr/>
          <p:nvPr/>
        </p:nvSpPr>
        <p:spPr>
          <a:xfrm>
            <a:off x="3962400" y="3695700"/>
            <a:ext cx="457200" cy="365125"/>
          </a:xfrm>
          <a:prstGeom prst="triangl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cxnSp>
        <p:nvCxnSpPr>
          <p:cNvPr id="34" name="Straight Arrow Connector 33">
            <a:extLst>
              <a:ext uri="{FF2B5EF4-FFF2-40B4-BE49-F238E27FC236}">
                <a16:creationId xmlns:a16="http://schemas.microsoft.com/office/drawing/2014/main" id="{4CCBC20A-FB60-4AE1-90B7-C375F8099CD8}"/>
              </a:ext>
            </a:extLst>
          </p:cNvPr>
          <p:cNvCxnSpPr>
            <a:cxnSpLocks/>
          </p:cNvCxnSpPr>
          <p:nvPr/>
        </p:nvCxnSpPr>
        <p:spPr>
          <a:xfrm>
            <a:off x="1219200" y="3706284"/>
            <a:ext cx="2857500" cy="182563"/>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Arrow Connector 35">
            <a:extLst>
              <a:ext uri="{FF2B5EF4-FFF2-40B4-BE49-F238E27FC236}">
                <a16:creationId xmlns:a16="http://schemas.microsoft.com/office/drawing/2014/main" id="{4B0C5F08-4A4F-49F0-B86D-2AC7828B6C4C}"/>
              </a:ext>
            </a:extLst>
          </p:cNvPr>
          <p:cNvCxnSpPr>
            <a:cxnSpLocks/>
            <a:stCxn id="13" idx="5"/>
          </p:cNvCxnSpPr>
          <p:nvPr/>
        </p:nvCxnSpPr>
        <p:spPr>
          <a:xfrm>
            <a:off x="1185722" y="3776522"/>
            <a:ext cx="1176478" cy="76531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42" name="Straight Arrow Connector 41">
            <a:extLst>
              <a:ext uri="{FF2B5EF4-FFF2-40B4-BE49-F238E27FC236}">
                <a16:creationId xmlns:a16="http://schemas.microsoft.com/office/drawing/2014/main" id="{342E151C-2D2A-4613-80EB-1A4505A4E8D8}"/>
              </a:ext>
            </a:extLst>
          </p:cNvPr>
          <p:cNvCxnSpPr>
            <a:cxnSpLocks/>
            <a:stCxn id="13" idx="6"/>
            <a:endCxn id="15" idx="3"/>
          </p:cNvCxnSpPr>
          <p:nvPr/>
        </p:nvCxnSpPr>
        <p:spPr>
          <a:xfrm flipV="1">
            <a:off x="1219200" y="2673024"/>
            <a:ext cx="1844861" cy="102267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5" name="Straight Arrow Connector 44">
            <a:extLst>
              <a:ext uri="{FF2B5EF4-FFF2-40B4-BE49-F238E27FC236}">
                <a16:creationId xmlns:a16="http://schemas.microsoft.com/office/drawing/2014/main" id="{35E81A4C-F963-4C46-A6D9-CE8595ADA56F}"/>
              </a:ext>
            </a:extLst>
          </p:cNvPr>
          <p:cNvCxnSpPr>
            <a:stCxn id="13" idx="5"/>
          </p:cNvCxnSpPr>
          <p:nvPr/>
        </p:nvCxnSpPr>
        <p:spPr>
          <a:xfrm>
            <a:off x="1185722" y="3776522"/>
            <a:ext cx="414478" cy="28430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6" name="Straight Arrow Connector 45">
            <a:extLst>
              <a:ext uri="{FF2B5EF4-FFF2-40B4-BE49-F238E27FC236}">
                <a16:creationId xmlns:a16="http://schemas.microsoft.com/office/drawing/2014/main" id="{AE3F5825-F3FC-4AFD-AE4F-7AD659BDDECD}"/>
              </a:ext>
            </a:extLst>
          </p:cNvPr>
          <p:cNvCxnSpPr>
            <a:cxnSpLocks/>
          </p:cNvCxnSpPr>
          <p:nvPr/>
        </p:nvCxnSpPr>
        <p:spPr>
          <a:xfrm flipV="1">
            <a:off x="1545361" y="2477902"/>
            <a:ext cx="694848" cy="154660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9" name="Straight Arrow Connector 48">
            <a:extLst>
              <a:ext uri="{FF2B5EF4-FFF2-40B4-BE49-F238E27FC236}">
                <a16:creationId xmlns:a16="http://schemas.microsoft.com/office/drawing/2014/main" id="{80887F78-6C4D-4D97-A333-7FBD7CF5F0EF}"/>
              </a:ext>
            </a:extLst>
          </p:cNvPr>
          <p:cNvCxnSpPr>
            <a:cxnSpLocks/>
          </p:cNvCxnSpPr>
          <p:nvPr/>
        </p:nvCxnSpPr>
        <p:spPr>
          <a:xfrm>
            <a:off x="2209800" y="2605978"/>
            <a:ext cx="821328" cy="810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69" name="TextBox 68">
            <a:extLst>
              <a:ext uri="{FF2B5EF4-FFF2-40B4-BE49-F238E27FC236}">
                <a16:creationId xmlns:a16="http://schemas.microsoft.com/office/drawing/2014/main" id="{918716F7-EBDD-4B8C-9A9A-6D4861299AE8}"/>
              </a:ext>
            </a:extLst>
          </p:cNvPr>
          <p:cNvSpPr txBox="1"/>
          <p:nvPr/>
        </p:nvSpPr>
        <p:spPr>
          <a:xfrm rot="17333715">
            <a:off x="897813" y="2582206"/>
            <a:ext cx="1023774"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Pi(t)-Xi(t)</a:t>
            </a:r>
          </a:p>
        </p:txBody>
      </p:sp>
      <p:sp>
        <p:nvSpPr>
          <p:cNvPr id="72" name="TextBox 71">
            <a:extLst>
              <a:ext uri="{FF2B5EF4-FFF2-40B4-BE49-F238E27FC236}">
                <a16:creationId xmlns:a16="http://schemas.microsoft.com/office/drawing/2014/main" id="{D375E481-969A-4EB0-9776-1261176EF8F6}"/>
              </a:ext>
            </a:extLst>
          </p:cNvPr>
          <p:cNvSpPr txBox="1"/>
          <p:nvPr/>
        </p:nvSpPr>
        <p:spPr>
          <a:xfrm>
            <a:off x="449697" y="3526423"/>
            <a:ext cx="638464"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Xi(t)</a:t>
            </a:r>
          </a:p>
        </p:txBody>
      </p:sp>
      <p:sp>
        <p:nvSpPr>
          <p:cNvPr id="73" name="TextBox 72">
            <a:extLst>
              <a:ext uri="{FF2B5EF4-FFF2-40B4-BE49-F238E27FC236}">
                <a16:creationId xmlns:a16="http://schemas.microsoft.com/office/drawing/2014/main" id="{9B52F358-5128-4476-AE03-9D26505E86BD}"/>
              </a:ext>
            </a:extLst>
          </p:cNvPr>
          <p:cNvSpPr txBox="1"/>
          <p:nvPr/>
        </p:nvSpPr>
        <p:spPr>
          <a:xfrm rot="2168776">
            <a:off x="1130575" y="4122634"/>
            <a:ext cx="1023774"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Vi(t)</a:t>
            </a:r>
          </a:p>
        </p:txBody>
      </p:sp>
      <p:sp>
        <p:nvSpPr>
          <p:cNvPr id="74" name="TextBox 73">
            <a:extLst>
              <a:ext uri="{FF2B5EF4-FFF2-40B4-BE49-F238E27FC236}">
                <a16:creationId xmlns:a16="http://schemas.microsoft.com/office/drawing/2014/main" id="{D11417C6-F9A1-4F29-A20B-E97B44935905}"/>
              </a:ext>
            </a:extLst>
          </p:cNvPr>
          <p:cNvSpPr txBox="1"/>
          <p:nvPr/>
        </p:nvSpPr>
        <p:spPr>
          <a:xfrm rot="210900">
            <a:off x="2003418" y="3749396"/>
            <a:ext cx="1023774"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g(t)-Xi(t)</a:t>
            </a:r>
          </a:p>
        </p:txBody>
      </p:sp>
      <p:sp>
        <p:nvSpPr>
          <p:cNvPr id="75" name="TextBox 74">
            <a:extLst>
              <a:ext uri="{FF2B5EF4-FFF2-40B4-BE49-F238E27FC236}">
                <a16:creationId xmlns:a16="http://schemas.microsoft.com/office/drawing/2014/main" id="{37030CFD-2619-4686-A2B9-9A750E29A24D}"/>
              </a:ext>
            </a:extLst>
          </p:cNvPr>
          <p:cNvSpPr txBox="1"/>
          <p:nvPr/>
        </p:nvSpPr>
        <p:spPr>
          <a:xfrm>
            <a:off x="3983913" y="4058272"/>
            <a:ext cx="1023774"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g(t)</a:t>
            </a:r>
          </a:p>
        </p:txBody>
      </p:sp>
      <p:sp>
        <p:nvSpPr>
          <p:cNvPr id="76" name="TextBox 75">
            <a:extLst>
              <a:ext uri="{FF2B5EF4-FFF2-40B4-BE49-F238E27FC236}">
                <a16:creationId xmlns:a16="http://schemas.microsoft.com/office/drawing/2014/main" id="{D5DE9ECB-6919-4543-B82D-520426C6B533}"/>
              </a:ext>
            </a:extLst>
          </p:cNvPr>
          <p:cNvSpPr txBox="1"/>
          <p:nvPr/>
        </p:nvSpPr>
        <p:spPr>
          <a:xfrm>
            <a:off x="2819400" y="2171339"/>
            <a:ext cx="1023774"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Xi(t+1)</a:t>
            </a:r>
          </a:p>
        </p:txBody>
      </p:sp>
      <p:sp>
        <p:nvSpPr>
          <p:cNvPr id="77" name="TextBox 76">
            <a:extLst>
              <a:ext uri="{FF2B5EF4-FFF2-40B4-BE49-F238E27FC236}">
                <a16:creationId xmlns:a16="http://schemas.microsoft.com/office/drawing/2014/main" id="{A8BB0730-FE8B-48FE-BE67-450DE635708F}"/>
              </a:ext>
            </a:extLst>
          </p:cNvPr>
          <p:cNvSpPr txBox="1"/>
          <p:nvPr/>
        </p:nvSpPr>
        <p:spPr>
          <a:xfrm rot="19779825">
            <a:off x="1991401" y="2952506"/>
            <a:ext cx="1023774"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Vi(t+1)</a:t>
            </a:r>
          </a:p>
        </p:txBody>
      </p:sp>
      <p:sp>
        <p:nvSpPr>
          <p:cNvPr id="79" name="TextBox 78">
            <a:extLst>
              <a:ext uri="{FF2B5EF4-FFF2-40B4-BE49-F238E27FC236}">
                <a16:creationId xmlns:a16="http://schemas.microsoft.com/office/drawing/2014/main" id="{692A81C3-AB80-4D1E-B9DE-59985A4428D6}"/>
              </a:ext>
            </a:extLst>
          </p:cNvPr>
          <p:cNvSpPr txBox="1"/>
          <p:nvPr/>
        </p:nvSpPr>
        <p:spPr>
          <a:xfrm>
            <a:off x="533399" y="5191283"/>
            <a:ext cx="805760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b="1" dirty="0" err="1">
                <a:latin typeface="Times New Roman" panose="02020603050405020304" pitchFamily="18" charset="0"/>
                <a:cs typeface="Times New Roman" panose="02020603050405020304" pitchFamily="18" charset="0"/>
              </a:rPr>
              <a:t>Vij</a:t>
            </a:r>
            <a:r>
              <a:rPr lang="en-IN" b="1" dirty="0">
                <a:latin typeface="Times New Roman" panose="02020603050405020304" pitchFamily="18" charset="0"/>
                <a:cs typeface="Times New Roman" panose="02020603050405020304" pitchFamily="18" charset="0"/>
              </a:rPr>
              <a:t>(t+1) = </a:t>
            </a:r>
            <a:r>
              <a:rPr lang="en-IN" b="1" dirty="0" err="1">
                <a:latin typeface="Times New Roman" panose="02020603050405020304" pitchFamily="18" charset="0"/>
                <a:cs typeface="Times New Roman" panose="02020603050405020304" pitchFamily="18" charset="0"/>
              </a:rPr>
              <a:t>wVij</a:t>
            </a:r>
            <a:r>
              <a:rPr lang="en-IN" b="1" dirty="0">
                <a:latin typeface="Times New Roman" panose="02020603050405020304" pitchFamily="18" charset="0"/>
                <a:cs typeface="Times New Roman" panose="02020603050405020304" pitchFamily="18" charset="0"/>
              </a:rPr>
              <a:t>(t) + r1c1(</a:t>
            </a:r>
            <a:r>
              <a:rPr lang="en-IN" b="1" dirty="0" err="1">
                <a:latin typeface="Times New Roman" panose="02020603050405020304" pitchFamily="18" charset="0"/>
                <a:cs typeface="Times New Roman" panose="02020603050405020304" pitchFamily="18" charset="0"/>
              </a:rPr>
              <a:t>Pij</a:t>
            </a:r>
            <a:r>
              <a:rPr lang="en-IN" b="1" dirty="0">
                <a:latin typeface="Times New Roman" panose="02020603050405020304" pitchFamily="18" charset="0"/>
                <a:cs typeface="Times New Roman" panose="02020603050405020304" pitchFamily="18" charset="0"/>
              </a:rPr>
              <a:t>(t)-</a:t>
            </a:r>
            <a:r>
              <a:rPr lang="en-IN" b="1" dirty="0" err="1">
                <a:latin typeface="Times New Roman" panose="02020603050405020304" pitchFamily="18" charset="0"/>
                <a:cs typeface="Times New Roman" panose="02020603050405020304" pitchFamily="18" charset="0"/>
              </a:rPr>
              <a:t>Xij</a:t>
            </a:r>
            <a:r>
              <a:rPr lang="en-IN" b="1" dirty="0">
                <a:latin typeface="Times New Roman" panose="02020603050405020304" pitchFamily="18" charset="0"/>
                <a:cs typeface="Times New Roman" panose="02020603050405020304" pitchFamily="18" charset="0"/>
              </a:rPr>
              <a:t>(t))+r2c2(</a:t>
            </a:r>
            <a:r>
              <a:rPr lang="en-IN" b="1" dirty="0" err="1">
                <a:latin typeface="Times New Roman" panose="02020603050405020304" pitchFamily="18" charset="0"/>
                <a:cs typeface="Times New Roman" panose="02020603050405020304" pitchFamily="18" charset="0"/>
              </a:rPr>
              <a:t>gj</a:t>
            </a:r>
            <a:r>
              <a:rPr lang="en-IN" b="1" dirty="0">
                <a:latin typeface="Times New Roman" panose="02020603050405020304" pitchFamily="18" charset="0"/>
                <a:cs typeface="Times New Roman" panose="02020603050405020304" pitchFamily="18" charset="0"/>
              </a:rPr>
              <a:t>(t)-</a:t>
            </a:r>
            <a:r>
              <a:rPr lang="en-IN" b="1" dirty="0" err="1">
                <a:latin typeface="Times New Roman" panose="02020603050405020304" pitchFamily="18" charset="0"/>
                <a:cs typeface="Times New Roman" panose="02020603050405020304" pitchFamily="18" charset="0"/>
              </a:rPr>
              <a:t>Xij</a:t>
            </a:r>
            <a:r>
              <a:rPr lang="en-IN" b="1" dirty="0">
                <a:latin typeface="Times New Roman" panose="02020603050405020304" pitchFamily="18" charset="0"/>
                <a:cs typeface="Times New Roman" panose="02020603050405020304" pitchFamily="18" charset="0"/>
              </a:rPr>
              <a:t>(t))</a:t>
            </a:r>
          </a:p>
        </p:txBody>
      </p:sp>
      <p:sp>
        <p:nvSpPr>
          <p:cNvPr id="81" name="TextBox 80">
            <a:extLst>
              <a:ext uri="{FF2B5EF4-FFF2-40B4-BE49-F238E27FC236}">
                <a16:creationId xmlns:a16="http://schemas.microsoft.com/office/drawing/2014/main" id="{3F1EB9B8-9B1E-4B0F-B5E8-A5D27B8DEF31}"/>
              </a:ext>
            </a:extLst>
          </p:cNvPr>
          <p:cNvSpPr txBox="1"/>
          <p:nvPr/>
        </p:nvSpPr>
        <p:spPr>
          <a:xfrm>
            <a:off x="533399" y="5630988"/>
            <a:ext cx="2908403"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IN" b="1" dirty="0" err="1">
                <a:latin typeface="Times New Roman" panose="02020603050405020304" pitchFamily="18" charset="0"/>
                <a:cs typeface="Times New Roman" panose="02020603050405020304" pitchFamily="18" charset="0"/>
              </a:rPr>
              <a:t>Xij</a:t>
            </a:r>
            <a:r>
              <a:rPr lang="en-IN" b="1" dirty="0">
                <a:latin typeface="Times New Roman" panose="02020603050405020304" pitchFamily="18" charset="0"/>
                <a:cs typeface="Times New Roman" panose="02020603050405020304" pitchFamily="18" charset="0"/>
              </a:rPr>
              <a:t>(t+1) = </a:t>
            </a:r>
            <a:r>
              <a:rPr lang="en-IN" b="1" dirty="0" err="1">
                <a:latin typeface="Times New Roman" panose="02020603050405020304" pitchFamily="18" charset="0"/>
                <a:cs typeface="Times New Roman" panose="02020603050405020304" pitchFamily="18" charset="0"/>
              </a:rPr>
              <a:t>Xij</a:t>
            </a:r>
            <a:r>
              <a:rPr lang="en-IN" b="1" dirty="0">
                <a:latin typeface="Times New Roman" panose="02020603050405020304" pitchFamily="18" charset="0"/>
                <a:cs typeface="Times New Roman" panose="02020603050405020304" pitchFamily="18" charset="0"/>
              </a:rPr>
              <a:t>(t) + </a:t>
            </a:r>
            <a:r>
              <a:rPr lang="en-IN" b="1" dirty="0" err="1">
                <a:latin typeface="Times New Roman" panose="02020603050405020304" pitchFamily="18" charset="0"/>
                <a:cs typeface="Times New Roman" panose="02020603050405020304" pitchFamily="18" charset="0"/>
              </a:rPr>
              <a:t>Vij</a:t>
            </a:r>
            <a:r>
              <a:rPr lang="en-IN" b="1" dirty="0">
                <a:latin typeface="Times New Roman" panose="02020603050405020304" pitchFamily="18" charset="0"/>
                <a:cs typeface="Times New Roman" panose="02020603050405020304" pitchFamily="18" charset="0"/>
              </a:rPr>
              <a:t>(t+1)</a:t>
            </a:r>
          </a:p>
        </p:txBody>
      </p:sp>
      <p:sp>
        <p:nvSpPr>
          <p:cNvPr id="82" name="Rectangle 81">
            <a:extLst>
              <a:ext uri="{FF2B5EF4-FFF2-40B4-BE49-F238E27FC236}">
                <a16:creationId xmlns:a16="http://schemas.microsoft.com/office/drawing/2014/main" id="{DF0D64CB-A3D2-42C9-A5B2-17E5B7F6AA13}"/>
              </a:ext>
            </a:extLst>
          </p:cNvPr>
          <p:cNvSpPr/>
          <p:nvPr/>
        </p:nvSpPr>
        <p:spPr>
          <a:xfrm>
            <a:off x="5067300" y="2272718"/>
            <a:ext cx="283287" cy="22136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83" name="TextBox 82">
            <a:extLst>
              <a:ext uri="{FF2B5EF4-FFF2-40B4-BE49-F238E27FC236}">
                <a16:creationId xmlns:a16="http://schemas.microsoft.com/office/drawing/2014/main" id="{FD57D618-BE6A-4218-82BE-8BD16EEDDE30}"/>
              </a:ext>
            </a:extLst>
          </p:cNvPr>
          <p:cNvSpPr txBox="1"/>
          <p:nvPr/>
        </p:nvSpPr>
        <p:spPr>
          <a:xfrm>
            <a:off x="1731123" y="1575540"/>
            <a:ext cx="642774"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Pi(t)</a:t>
            </a:r>
          </a:p>
        </p:txBody>
      </p:sp>
      <p:sp>
        <p:nvSpPr>
          <p:cNvPr id="84" name="TextBox 83">
            <a:extLst>
              <a:ext uri="{FF2B5EF4-FFF2-40B4-BE49-F238E27FC236}">
                <a16:creationId xmlns:a16="http://schemas.microsoft.com/office/drawing/2014/main" id="{9D34C086-7FCC-41DC-B152-A437165727B4}"/>
              </a:ext>
            </a:extLst>
          </p:cNvPr>
          <p:cNvSpPr txBox="1"/>
          <p:nvPr/>
        </p:nvSpPr>
        <p:spPr>
          <a:xfrm>
            <a:off x="5448300" y="2280255"/>
            <a:ext cx="2362200" cy="276999"/>
          </a:xfrm>
          <a:prstGeom prst="rect">
            <a:avLst/>
          </a:prstGeom>
          <a:noFill/>
        </p:spPr>
        <p:txBody>
          <a:bodyPr wrap="square" rtlCol="0">
            <a:spAutoFit/>
          </a:bodyPr>
          <a:lstStyle/>
          <a:p>
            <a:r>
              <a:rPr lang="en-IN" sz="1200" dirty="0">
                <a:latin typeface="Times New Roman" panose="02020603050405020304" pitchFamily="18" charset="0"/>
                <a:cs typeface="Times New Roman" panose="02020603050405020304" pitchFamily="18" charset="0"/>
              </a:rPr>
              <a:t>Personal Best Position</a:t>
            </a:r>
          </a:p>
        </p:txBody>
      </p:sp>
      <p:sp>
        <p:nvSpPr>
          <p:cNvPr id="93" name="Isosceles Triangle 92">
            <a:extLst>
              <a:ext uri="{FF2B5EF4-FFF2-40B4-BE49-F238E27FC236}">
                <a16:creationId xmlns:a16="http://schemas.microsoft.com/office/drawing/2014/main" id="{B8DDE8FA-BFB3-48F6-AE34-60CA5E04FF05}"/>
              </a:ext>
            </a:extLst>
          </p:cNvPr>
          <p:cNvSpPr/>
          <p:nvPr/>
        </p:nvSpPr>
        <p:spPr>
          <a:xfrm>
            <a:off x="5024274" y="2619217"/>
            <a:ext cx="424026" cy="274532"/>
          </a:xfrm>
          <a:prstGeom prst="triangl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95" name="TextBox 94">
            <a:extLst>
              <a:ext uri="{FF2B5EF4-FFF2-40B4-BE49-F238E27FC236}">
                <a16:creationId xmlns:a16="http://schemas.microsoft.com/office/drawing/2014/main" id="{2A9B037A-BCEE-4477-BCAE-E97A4536AAE3}"/>
              </a:ext>
            </a:extLst>
          </p:cNvPr>
          <p:cNvSpPr txBox="1"/>
          <p:nvPr/>
        </p:nvSpPr>
        <p:spPr>
          <a:xfrm>
            <a:off x="5402286" y="2617838"/>
            <a:ext cx="2362200" cy="276999"/>
          </a:xfrm>
          <a:prstGeom prst="rect">
            <a:avLst/>
          </a:prstGeom>
          <a:noFill/>
        </p:spPr>
        <p:txBody>
          <a:bodyPr wrap="square" rtlCol="0">
            <a:spAutoFit/>
          </a:bodyPr>
          <a:lstStyle/>
          <a:p>
            <a:r>
              <a:rPr lang="en-IN" sz="1200" dirty="0">
                <a:latin typeface="Times New Roman" panose="02020603050405020304" pitchFamily="18" charset="0"/>
                <a:cs typeface="Times New Roman" panose="02020603050405020304" pitchFamily="18" charset="0"/>
              </a:rPr>
              <a:t>Global Best Position</a:t>
            </a:r>
          </a:p>
        </p:txBody>
      </p:sp>
      <p:sp>
        <p:nvSpPr>
          <p:cNvPr id="96" name="Oval 95">
            <a:extLst>
              <a:ext uri="{FF2B5EF4-FFF2-40B4-BE49-F238E27FC236}">
                <a16:creationId xmlns:a16="http://schemas.microsoft.com/office/drawing/2014/main" id="{3F860C85-77BE-40E6-A1D9-894696D49100}"/>
              </a:ext>
            </a:extLst>
          </p:cNvPr>
          <p:cNvSpPr/>
          <p:nvPr/>
        </p:nvSpPr>
        <p:spPr>
          <a:xfrm>
            <a:off x="5095590" y="3053366"/>
            <a:ext cx="254997"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7" name="TextBox 96">
            <a:extLst>
              <a:ext uri="{FF2B5EF4-FFF2-40B4-BE49-F238E27FC236}">
                <a16:creationId xmlns:a16="http://schemas.microsoft.com/office/drawing/2014/main" id="{F60BC141-30FF-4B52-8036-C3E8144C67CC}"/>
              </a:ext>
            </a:extLst>
          </p:cNvPr>
          <p:cNvSpPr txBox="1"/>
          <p:nvPr/>
        </p:nvSpPr>
        <p:spPr>
          <a:xfrm>
            <a:off x="5448300" y="2986570"/>
            <a:ext cx="2362200" cy="276999"/>
          </a:xfrm>
          <a:prstGeom prst="rect">
            <a:avLst/>
          </a:prstGeom>
          <a:noFill/>
        </p:spPr>
        <p:txBody>
          <a:bodyPr wrap="square" rtlCol="0">
            <a:spAutoFit/>
          </a:bodyPr>
          <a:lstStyle/>
          <a:p>
            <a:r>
              <a:rPr lang="en-IN" sz="1200" dirty="0">
                <a:latin typeface="Times New Roman" panose="02020603050405020304" pitchFamily="18" charset="0"/>
                <a:cs typeface="Times New Roman" panose="02020603050405020304" pitchFamily="18" charset="0"/>
              </a:rPr>
              <a:t>Previous Position</a:t>
            </a:r>
          </a:p>
        </p:txBody>
      </p:sp>
      <p:sp>
        <p:nvSpPr>
          <p:cNvPr id="98" name="Oval 97">
            <a:extLst>
              <a:ext uri="{FF2B5EF4-FFF2-40B4-BE49-F238E27FC236}">
                <a16:creationId xmlns:a16="http://schemas.microsoft.com/office/drawing/2014/main" id="{6A64DEF2-6CE1-457A-90A5-DD8CCE00EC0A}"/>
              </a:ext>
            </a:extLst>
          </p:cNvPr>
          <p:cNvSpPr/>
          <p:nvPr/>
        </p:nvSpPr>
        <p:spPr>
          <a:xfrm>
            <a:off x="5094643" y="3456500"/>
            <a:ext cx="228600" cy="2286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02" name="TextBox 101">
            <a:extLst>
              <a:ext uri="{FF2B5EF4-FFF2-40B4-BE49-F238E27FC236}">
                <a16:creationId xmlns:a16="http://schemas.microsoft.com/office/drawing/2014/main" id="{1DEFE710-D5F6-4E1D-9852-8BB79E583A30}"/>
              </a:ext>
            </a:extLst>
          </p:cNvPr>
          <p:cNvSpPr txBox="1"/>
          <p:nvPr/>
        </p:nvSpPr>
        <p:spPr>
          <a:xfrm>
            <a:off x="5448300" y="3420194"/>
            <a:ext cx="2362200" cy="276999"/>
          </a:xfrm>
          <a:prstGeom prst="rect">
            <a:avLst/>
          </a:prstGeom>
          <a:noFill/>
        </p:spPr>
        <p:txBody>
          <a:bodyPr wrap="square" rtlCol="0">
            <a:spAutoFit/>
          </a:bodyPr>
          <a:lstStyle/>
          <a:p>
            <a:r>
              <a:rPr lang="en-IN" sz="1200" dirty="0">
                <a:latin typeface="Times New Roman" panose="02020603050405020304" pitchFamily="18" charset="0"/>
                <a:cs typeface="Times New Roman" panose="02020603050405020304" pitchFamily="18" charset="0"/>
              </a:rPr>
              <a:t>Updated Position</a:t>
            </a:r>
          </a:p>
        </p:txBody>
      </p:sp>
      <p:sp>
        <p:nvSpPr>
          <p:cNvPr id="103" name="Rectangle 102">
            <a:extLst>
              <a:ext uri="{FF2B5EF4-FFF2-40B4-BE49-F238E27FC236}">
                <a16:creationId xmlns:a16="http://schemas.microsoft.com/office/drawing/2014/main" id="{4DCF314D-EE49-45A8-9B4B-C6586FE99282}"/>
              </a:ext>
            </a:extLst>
          </p:cNvPr>
          <p:cNvSpPr/>
          <p:nvPr/>
        </p:nvSpPr>
        <p:spPr>
          <a:xfrm>
            <a:off x="4884979" y="2154110"/>
            <a:ext cx="2265019" cy="165589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104" name="Rectangle 103">
            <a:extLst>
              <a:ext uri="{FF2B5EF4-FFF2-40B4-BE49-F238E27FC236}">
                <a16:creationId xmlns:a16="http://schemas.microsoft.com/office/drawing/2014/main" id="{763CCB07-954F-4973-9A86-8C7E886B9586}"/>
              </a:ext>
            </a:extLst>
          </p:cNvPr>
          <p:cNvSpPr/>
          <p:nvPr/>
        </p:nvSpPr>
        <p:spPr>
          <a:xfrm>
            <a:off x="533399" y="1522638"/>
            <a:ext cx="8001000" cy="323806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520314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par>
                                <p:cTn id="20" presetID="10" presetClass="entr" presetSubtype="0" fill="hold" nodeType="with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500"/>
                                        <p:tgtEl>
                                          <p:spTgt spid="34"/>
                                        </p:tgtEl>
                                      </p:cBhvr>
                                    </p:animEffect>
                                  </p:childTnLst>
                                </p:cTn>
                              </p:par>
                              <p:par>
                                <p:cTn id="23" presetID="10"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500"/>
                                        <p:tgtEl>
                                          <p:spTgt spid="36"/>
                                        </p:tgtEl>
                                      </p:cBhvr>
                                    </p:animEffect>
                                  </p:childTnLst>
                                </p:cTn>
                              </p:par>
                              <p:par>
                                <p:cTn id="26" presetID="10" presetClass="entr" presetSubtype="0" fill="hold"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fade">
                                      <p:cBhvr>
                                        <p:cTn id="28" dur="500"/>
                                        <p:tgtEl>
                                          <p:spTgt spid="42"/>
                                        </p:tgtEl>
                                      </p:cBhvr>
                                    </p:animEffect>
                                  </p:childTnLst>
                                </p:cTn>
                              </p:par>
                              <p:par>
                                <p:cTn id="29" presetID="10" presetClass="entr" presetSubtype="0" fill="hold" nodeType="with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fade">
                                      <p:cBhvr>
                                        <p:cTn id="31" dur="500"/>
                                        <p:tgtEl>
                                          <p:spTgt spid="45"/>
                                        </p:tgtEl>
                                      </p:cBhvr>
                                    </p:animEffect>
                                  </p:childTnLst>
                                </p:cTn>
                              </p:par>
                              <p:par>
                                <p:cTn id="32" presetID="10" presetClass="entr" presetSubtype="0" fill="hold" nodeType="withEffect">
                                  <p:stCondLst>
                                    <p:cond delay="0"/>
                                  </p:stCondLst>
                                  <p:childTnLst>
                                    <p:set>
                                      <p:cBhvr>
                                        <p:cTn id="33" dur="1" fill="hold">
                                          <p:stCondLst>
                                            <p:cond delay="0"/>
                                          </p:stCondLst>
                                        </p:cTn>
                                        <p:tgtEl>
                                          <p:spTgt spid="46"/>
                                        </p:tgtEl>
                                        <p:attrNameLst>
                                          <p:attrName>style.visibility</p:attrName>
                                        </p:attrNameLst>
                                      </p:cBhvr>
                                      <p:to>
                                        <p:strVal val="visible"/>
                                      </p:to>
                                    </p:set>
                                    <p:animEffect transition="in" filter="fade">
                                      <p:cBhvr>
                                        <p:cTn id="34" dur="500"/>
                                        <p:tgtEl>
                                          <p:spTgt spid="46"/>
                                        </p:tgtEl>
                                      </p:cBhvr>
                                    </p:animEffect>
                                  </p:childTnLst>
                                </p:cTn>
                              </p:par>
                              <p:par>
                                <p:cTn id="35" presetID="10" presetClass="entr" presetSubtype="0" fill="hold" nodeType="withEffect">
                                  <p:stCondLst>
                                    <p:cond delay="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9"/>
                                        </p:tgtEl>
                                        <p:attrNameLst>
                                          <p:attrName>style.visibility</p:attrName>
                                        </p:attrNameLst>
                                      </p:cBhvr>
                                      <p:to>
                                        <p:strVal val="visible"/>
                                      </p:to>
                                    </p:set>
                                    <p:animEffect transition="in" filter="fade">
                                      <p:cBhvr>
                                        <p:cTn id="40" dur="500"/>
                                        <p:tgtEl>
                                          <p:spTgt spid="6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72"/>
                                        </p:tgtEl>
                                        <p:attrNameLst>
                                          <p:attrName>style.visibility</p:attrName>
                                        </p:attrNameLst>
                                      </p:cBhvr>
                                      <p:to>
                                        <p:strVal val="visible"/>
                                      </p:to>
                                    </p:set>
                                    <p:animEffect transition="in" filter="fade">
                                      <p:cBhvr>
                                        <p:cTn id="43" dur="500"/>
                                        <p:tgtEl>
                                          <p:spTgt spid="7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3"/>
                                        </p:tgtEl>
                                        <p:attrNameLst>
                                          <p:attrName>style.visibility</p:attrName>
                                        </p:attrNameLst>
                                      </p:cBhvr>
                                      <p:to>
                                        <p:strVal val="visible"/>
                                      </p:to>
                                    </p:set>
                                    <p:animEffect transition="in" filter="fade">
                                      <p:cBhvr>
                                        <p:cTn id="46" dur="500"/>
                                        <p:tgtEl>
                                          <p:spTgt spid="7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74"/>
                                        </p:tgtEl>
                                        <p:attrNameLst>
                                          <p:attrName>style.visibility</p:attrName>
                                        </p:attrNameLst>
                                      </p:cBhvr>
                                      <p:to>
                                        <p:strVal val="visible"/>
                                      </p:to>
                                    </p:set>
                                    <p:animEffect transition="in" filter="fade">
                                      <p:cBhvr>
                                        <p:cTn id="49" dur="500"/>
                                        <p:tgtEl>
                                          <p:spTgt spid="7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5"/>
                                        </p:tgtEl>
                                        <p:attrNameLst>
                                          <p:attrName>style.visibility</p:attrName>
                                        </p:attrNameLst>
                                      </p:cBhvr>
                                      <p:to>
                                        <p:strVal val="visible"/>
                                      </p:to>
                                    </p:set>
                                    <p:animEffect transition="in" filter="fade">
                                      <p:cBhvr>
                                        <p:cTn id="52" dur="500"/>
                                        <p:tgtEl>
                                          <p:spTgt spid="7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6"/>
                                        </p:tgtEl>
                                        <p:attrNameLst>
                                          <p:attrName>style.visibility</p:attrName>
                                        </p:attrNameLst>
                                      </p:cBhvr>
                                      <p:to>
                                        <p:strVal val="visible"/>
                                      </p:to>
                                    </p:set>
                                    <p:animEffect transition="in" filter="fade">
                                      <p:cBhvr>
                                        <p:cTn id="55" dur="500"/>
                                        <p:tgtEl>
                                          <p:spTgt spid="7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77"/>
                                        </p:tgtEl>
                                        <p:attrNameLst>
                                          <p:attrName>style.visibility</p:attrName>
                                        </p:attrNameLst>
                                      </p:cBhvr>
                                      <p:to>
                                        <p:strVal val="visible"/>
                                      </p:to>
                                    </p:set>
                                    <p:animEffect transition="in" filter="fade">
                                      <p:cBhvr>
                                        <p:cTn id="58" dur="500"/>
                                        <p:tgtEl>
                                          <p:spTgt spid="7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82"/>
                                        </p:tgtEl>
                                        <p:attrNameLst>
                                          <p:attrName>style.visibility</p:attrName>
                                        </p:attrNameLst>
                                      </p:cBhvr>
                                      <p:to>
                                        <p:strVal val="visible"/>
                                      </p:to>
                                    </p:set>
                                    <p:animEffect transition="in" filter="fade">
                                      <p:cBhvr>
                                        <p:cTn id="61" dur="500"/>
                                        <p:tgtEl>
                                          <p:spTgt spid="82"/>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83"/>
                                        </p:tgtEl>
                                        <p:attrNameLst>
                                          <p:attrName>style.visibility</p:attrName>
                                        </p:attrNameLst>
                                      </p:cBhvr>
                                      <p:to>
                                        <p:strVal val="visible"/>
                                      </p:to>
                                    </p:set>
                                    <p:animEffect transition="in" filter="fade">
                                      <p:cBhvr>
                                        <p:cTn id="64" dur="500"/>
                                        <p:tgtEl>
                                          <p:spTgt spid="8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84"/>
                                        </p:tgtEl>
                                        <p:attrNameLst>
                                          <p:attrName>style.visibility</p:attrName>
                                        </p:attrNameLst>
                                      </p:cBhvr>
                                      <p:to>
                                        <p:strVal val="visible"/>
                                      </p:to>
                                    </p:set>
                                    <p:animEffect transition="in" filter="fade">
                                      <p:cBhvr>
                                        <p:cTn id="67" dur="500"/>
                                        <p:tgtEl>
                                          <p:spTgt spid="84"/>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93"/>
                                        </p:tgtEl>
                                        <p:attrNameLst>
                                          <p:attrName>style.visibility</p:attrName>
                                        </p:attrNameLst>
                                      </p:cBhvr>
                                      <p:to>
                                        <p:strVal val="visible"/>
                                      </p:to>
                                    </p:set>
                                    <p:animEffect transition="in" filter="fade">
                                      <p:cBhvr>
                                        <p:cTn id="70" dur="500"/>
                                        <p:tgtEl>
                                          <p:spTgt spid="93"/>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95"/>
                                        </p:tgtEl>
                                        <p:attrNameLst>
                                          <p:attrName>style.visibility</p:attrName>
                                        </p:attrNameLst>
                                      </p:cBhvr>
                                      <p:to>
                                        <p:strVal val="visible"/>
                                      </p:to>
                                    </p:set>
                                    <p:animEffect transition="in" filter="fade">
                                      <p:cBhvr>
                                        <p:cTn id="73" dur="500"/>
                                        <p:tgtEl>
                                          <p:spTgt spid="95"/>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96"/>
                                        </p:tgtEl>
                                        <p:attrNameLst>
                                          <p:attrName>style.visibility</p:attrName>
                                        </p:attrNameLst>
                                      </p:cBhvr>
                                      <p:to>
                                        <p:strVal val="visible"/>
                                      </p:to>
                                    </p:set>
                                    <p:animEffect transition="in" filter="fade">
                                      <p:cBhvr>
                                        <p:cTn id="76" dur="500"/>
                                        <p:tgtEl>
                                          <p:spTgt spid="96"/>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97"/>
                                        </p:tgtEl>
                                        <p:attrNameLst>
                                          <p:attrName>style.visibility</p:attrName>
                                        </p:attrNameLst>
                                      </p:cBhvr>
                                      <p:to>
                                        <p:strVal val="visible"/>
                                      </p:to>
                                    </p:set>
                                    <p:animEffect transition="in" filter="fade">
                                      <p:cBhvr>
                                        <p:cTn id="79" dur="500"/>
                                        <p:tgtEl>
                                          <p:spTgt spid="97"/>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98"/>
                                        </p:tgtEl>
                                        <p:attrNameLst>
                                          <p:attrName>style.visibility</p:attrName>
                                        </p:attrNameLst>
                                      </p:cBhvr>
                                      <p:to>
                                        <p:strVal val="visible"/>
                                      </p:to>
                                    </p:set>
                                    <p:animEffect transition="in" filter="fade">
                                      <p:cBhvr>
                                        <p:cTn id="82" dur="500"/>
                                        <p:tgtEl>
                                          <p:spTgt spid="98"/>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02"/>
                                        </p:tgtEl>
                                        <p:attrNameLst>
                                          <p:attrName>style.visibility</p:attrName>
                                        </p:attrNameLst>
                                      </p:cBhvr>
                                      <p:to>
                                        <p:strVal val="visible"/>
                                      </p:to>
                                    </p:set>
                                    <p:animEffect transition="in" filter="fade">
                                      <p:cBhvr>
                                        <p:cTn id="85" dur="500"/>
                                        <p:tgtEl>
                                          <p:spTgt spid="102"/>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03"/>
                                        </p:tgtEl>
                                        <p:attrNameLst>
                                          <p:attrName>style.visibility</p:attrName>
                                        </p:attrNameLst>
                                      </p:cBhvr>
                                      <p:to>
                                        <p:strVal val="visible"/>
                                      </p:to>
                                    </p:set>
                                    <p:animEffect transition="in" filter="fade">
                                      <p:cBhvr>
                                        <p:cTn id="88" dur="500"/>
                                        <p:tgtEl>
                                          <p:spTgt spid="103"/>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04"/>
                                        </p:tgtEl>
                                        <p:attrNameLst>
                                          <p:attrName>style.visibility</p:attrName>
                                        </p:attrNameLst>
                                      </p:cBhvr>
                                      <p:to>
                                        <p:strVal val="visible"/>
                                      </p:to>
                                    </p:set>
                                    <p:animEffect transition="in" filter="fade">
                                      <p:cBhvr>
                                        <p:cTn id="91" dur="500"/>
                                        <p:tgtEl>
                                          <p:spTgt spid="104"/>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79"/>
                                        </p:tgtEl>
                                        <p:attrNameLst>
                                          <p:attrName>style.visibility</p:attrName>
                                        </p:attrNameLst>
                                      </p:cBhvr>
                                      <p:to>
                                        <p:strVal val="visible"/>
                                      </p:to>
                                    </p:set>
                                    <p:animEffect transition="in" filter="fade">
                                      <p:cBhvr>
                                        <p:cTn id="96" dur="500"/>
                                        <p:tgtEl>
                                          <p:spTgt spid="79"/>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81"/>
                                        </p:tgtEl>
                                        <p:attrNameLst>
                                          <p:attrName>style.visibility</p:attrName>
                                        </p:attrNameLst>
                                      </p:cBhvr>
                                      <p:to>
                                        <p:strVal val="visible"/>
                                      </p:to>
                                    </p:set>
                                    <p:animEffect transition="in" filter="fade">
                                      <p:cBhvr>
                                        <p:cTn id="101"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32" grpId="0" animBg="1"/>
      <p:bldP spid="69" grpId="0"/>
      <p:bldP spid="72" grpId="0"/>
      <p:bldP spid="73" grpId="0"/>
      <p:bldP spid="74" grpId="0"/>
      <p:bldP spid="75" grpId="0"/>
      <p:bldP spid="76" grpId="0"/>
      <p:bldP spid="77" grpId="0"/>
      <p:bldP spid="79" grpId="0" animBg="1"/>
      <p:bldP spid="81" grpId="0" animBg="1"/>
      <p:bldP spid="82" grpId="0" animBg="1"/>
      <p:bldP spid="83" grpId="0"/>
      <p:bldP spid="84" grpId="0"/>
      <p:bldP spid="93" grpId="0" animBg="1"/>
      <p:bldP spid="95" grpId="0"/>
      <p:bldP spid="96" grpId="0" animBg="1"/>
      <p:bldP spid="97" grpId="0"/>
      <p:bldP spid="98" grpId="0" animBg="1"/>
      <p:bldP spid="102" grpId="0"/>
      <p:bldP spid="103" grpId="0" animBg="1"/>
      <p:bldP spid="10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5" name="TextBox 4">
            <a:extLst>
              <a:ext uri="{FF2B5EF4-FFF2-40B4-BE49-F238E27FC236}">
                <a16:creationId xmlns:a16="http://schemas.microsoft.com/office/drawing/2014/main" id="{EC1477FD-04F2-4854-A268-1436313DADB9}"/>
              </a:ext>
            </a:extLst>
          </p:cNvPr>
          <p:cNvSpPr txBox="1"/>
          <p:nvPr/>
        </p:nvSpPr>
        <p:spPr>
          <a:xfrm>
            <a:off x="524691" y="811770"/>
            <a:ext cx="4724400"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Flow Chart</a:t>
            </a:r>
          </a:p>
        </p:txBody>
      </p:sp>
      <p:pic>
        <p:nvPicPr>
          <p:cNvPr id="10" name="Picture 9">
            <a:extLst>
              <a:ext uri="{FF2B5EF4-FFF2-40B4-BE49-F238E27FC236}">
                <a16:creationId xmlns:a16="http://schemas.microsoft.com/office/drawing/2014/main" id="{41506B9C-3379-4D8E-A2D7-4020F75BA3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9691" y="830024"/>
            <a:ext cx="6096000" cy="5673148"/>
          </a:xfrm>
          <a:prstGeom prst="rect">
            <a:avLst/>
          </a:prstGeom>
        </p:spPr>
      </p:pic>
    </p:spTree>
    <p:extLst>
      <p:ext uri="{BB962C8B-B14F-4D97-AF65-F5344CB8AC3E}">
        <p14:creationId xmlns:p14="http://schemas.microsoft.com/office/powerpoint/2010/main" val="245486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5" name="TextBox 4">
            <a:extLst>
              <a:ext uri="{FF2B5EF4-FFF2-40B4-BE49-F238E27FC236}">
                <a16:creationId xmlns:a16="http://schemas.microsoft.com/office/drawing/2014/main" id="{EC1477FD-04F2-4854-A268-1436313DADB9}"/>
              </a:ext>
            </a:extLst>
          </p:cNvPr>
          <p:cNvSpPr txBox="1"/>
          <p:nvPr/>
        </p:nvSpPr>
        <p:spPr>
          <a:xfrm>
            <a:off x="524691" y="811770"/>
            <a:ext cx="4724400"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Code</a:t>
            </a:r>
          </a:p>
        </p:txBody>
      </p:sp>
      <p:sp>
        <p:nvSpPr>
          <p:cNvPr id="6" name="TextBox 5">
            <a:extLst>
              <a:ext uri="{FF2B5EF4-FFF2-40B4-BE49-F238E27FC236}">
                <a16:creationId xmlns:a16="http://schemas.microsoft.com/office/drawing/2014/main" id="{1BE2159B-57B6-4515-9C45-F633D815522F}"/>
              </a:ext>
            </a:extLst>
          </p:cNvPr>
          <p:cNvSpPr txBox="1"/>
          <p:nvPr/>
        </p:nvSpPr>
        <p:spPr>
          <a:xfrm>
            <a:off x="571500" y="1406878"/>
            <a:ext cx="7086600" cy="400110"/>
          </a:xfrm>
          <a:prstGeom prst="rect">
            <a:avLst/>
          </a:prstGeom>
          <a:noFill/>
        </p:spPr>
        <p:txBody>
          <a:bodyPr wrap="square" rtlCol="0">
            <a:spAutoFit/>
          </a:bodyPr>
          <a:lstStyle/>
          <a:p>
            <a:r>
              <a:rPr lang="en-IN" sz="2000" u="sng" dirty="0">
                <a:latin typeface="Times New Roman" panose="02020603050405020304" pitchFamily="18" charset="0"/>
                <a:cs typeface="Times New Roman" panose="02020603050405020304" pitchFamily="18" charset="0"/>
              </a:rPr>
              <a:t>Constriction Co-efficient</a:t>
            </a:r>
          </a:p>
        </p:txBody>
      </p:sp>
      <p:sp>
        <p:nvSpPr>
          <p:cNvPr id="12" name="TextBox 11">
            <a:extLst>
              <a:ext uri="{FF2B5EF4-FFF2-40B4-BE49-F238E27FC236}">
                <a16:creationId xmlns:a16="http://schemas.microsoft.com/office/drawing/2014/main" id="{ECB0154B-FB8A-4E42-8AE1-D4797DF8581E}"/>
              </a:ext>
            </a:extLst>
          </p:cNvPr>
          <p:cNvSpPr txBox="1"/>
          <p:nvPr/>
        </p:nvSpPr>
        <p:spPr>
          <a:xfrm>
            <a:off x="571500" y="1862138"/>
            <a:ext cx="8153400" cy="369331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Clerc (Clerc 1999) in his study on stability and convergence of PSO have introduced a constriction factor K. The velocity of the constriction factor based approach can be expressed as follows: </a:t>
            </a:r>
          </a:p>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The Convergence characteristic of the system can be controlled by φ.</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Typically, when the constriction factor is used, </a:t>
            </a:r>
            <a:r>
              <a:rPr lang="en-IN" dirty="0">
                <a:latin typeface="Times New Roman" panose="02020603050405020304" pitchFamily="18" charset="0"/>
                <a:cs typeface="Times New Roman" panose="02020603050405020304" pitchFamily="18" charset="0"/>
              </a:rPr>
              <a:t>φ</a:t>
            </a:r>
            <a:r>
              <a:rPr lang="en-US" dirty="0">
                <a:latin typeface="Times New Roman" panose="02020603050405020304" pitchFamily="18" charset="0"/>
                <a:cs typeface="Times New Roman" panose="02020603050405020304" pitchFamily="18" charset="0"/>
              </a:rPr>
              <a:t> is set to 4.1 (i.e. c1, c2 = 2.05) and the constant multiplier K is thus 0.729.</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91488B2D-D50D-4B1B-89CB-52EC1676032D}"/>
              </a:ext>
            </a:extLst>
          </p:cNvPr>
          <p:cNvPicPr>
            <a:picLocks noChangeAspect="1"/>
          </p:cNvPicPr>
          <p:nvPr/>
        </p:nvPicPr>
        <p:blipFill>
          <a:blip r:embed="rId3"/>
          <a:stretch>
            <a:fillRect/>
          </a:stretch>
        </p:blipFill>
        <p:spPr>
          <a:xfrm>
            <a:off x="1914154" y="2723776"/>
            <a:ext cx="5315692" cy="733527"/>
          </a:xfrm>
          <a:prstGeom prst="rect">
            <a:avLst/>
          </a:prstGeom>
        </p:spPr>
      </p:pic>
      <p:pic>
        <p:nvPicPr>
          <p:cNvPr id="16" name="Picture 15">
            <a:extLst>
              <a:ext uri="{FF2B5EF4-FFF2-40B4-BE49-F238E27FC236}">
                <a16:creationId xmlns:a16="http://schemas.microsoft.com/office/drawing/2014/main" id="{6584E8DE-98BD-424C-B503-7FF0EDED9A19}"/>
              </a:ext>
            </a:extLst>
          </p:cNvPr>
          <p:cNvPicPr>
            <a:picLocks noChangeAspect="1"/>
          </p:cNvPicPr>
          <p:nvPr/>
        </p:nvPicPr>
        <p:blipFill>
          <a:blip r:embed="rId4"/>
          <a:stretch>
            <a:fillRect/>
          </a:stretch>
        </p:blipFill>
        <p:spPr>
          <a:xfrm>
            <a:off x="2095133" y="3331390"/>
            <a:ext cx="5258534" cy="1095528"/>
          </a:xfrm>
          <a:prstGeom prst="rect">
            <a:avLst/>
          </a:prstGeom>
        </p:spPr>
      </p:pic>
    </p:spTree>
    <p:extLst>
      <p:ext uri="{BB962C8B-B14F-4D97-AF65-F5344CB8AC3E}">
        <p14:creationId xmlns:p14="http://schemas.microsoft.com/office/powerpoint/2010/main" val="1597251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3217" y="76518"/>
            <a:ext cx="2590800" cy="533400"/>
          </a:xfrm>
          <a:prstGeom prst="rect">
            <a:avLst/>
          </a:prstGeom>
          <a:noFill/>
          <a:ln>
            <a:noFill/>
          </a:ln>
        </p:spPr>
      </p:pic>
      <p:sp>
        <p:nvSpPr>
          <p:cNvPr id="8" name="Text Box 2"/>
          <p:cNvSpPr txBox="1">
            <a:spLocks noChangeArrowheads="1"/>
          </p:cNvSpPr>
          <p:nvPr/>
        </p:nvSpPr>
        <p:spPr bwMode="auto">
          <a:xfrm>
            <a:off x="4741817" y="27781"/>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50817" y="714981"/>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17417" y="6553518"/>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69817" y="6523355"/>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56485" y="6523355"/>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46817" y="6497742"/>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5" name="TextBox 4">
            <a:extLst>
              <a:ext uri="{FF2B5EF4-FFF2-40B4-BE49-F238E27FC236}">
                <a16:creationId xmlns:a16="http://schemas.microsoft.com/office/drawing/2014/main" id="{EC1477FD-04F2-4854-A268-1436313DADB9}"/>
              </a:ext>
            </a:extLst>
          </p:cNvPr>
          <p:cNvSpPr txBox="1"/>
          <p:nvPr/>
        </p:nvSpPr>
        <p:spPr>
          <a:xfrm>
            <a:off x="550817" y="917001"/>
            <a:ext cx="4724400"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Code</a:t>
            </a:r>
          </a:p>
        </p:txBody>
      </p:sp>
      <p:sp>
        <p:nvSpPr>
          <p:cNvPr id="6" name="TextBox 5">
            <a:extLst>
              <a:ext uri="{FF2B5EF4-FFF2-40B4-BE49-F238E27FC236}">
                <a16:creationId xmlns:a16="http://schemas.microsoft.com/office/drawing/2014/main" id="{251060C3-B6A2-4EAE-8C4D-B8BCB3B9E75D}"/>
              </a:ext>
            </a:extLst>
          </p:cNvPr>
          <p:cNvSpPr txBox="1"/>
          <p:nvPr/>
        </p:nvSpPr>
        <p:spPr>
          <a:xfrm>
            <a:off x="550817" y="1402103"/>
            <a:ext cx="8153400" cy="400110"/>
          </a:xfrm>
          <a:prstGeom prst="rect">
            <a:avLst/>
          </a:prstGeom>
          <a:noFill/>
        </p:spPr>
        <p:txBody>
          <a:bodyPr wrap="square" rtlCol="0">
            <a:spAutoFit/>
          </a:bodyPr>
          <a:lstStyle/>
          <a:p>
            <a:r>
              <a:rPr lang="en-IN" sz="2000" u="sng" dirty="0">
                <a:latin typeface="Times New Roman" panose="02020603050405020304" pitchFamily="18" charset="0"/>
                <a:cs typeface="Times New Roman" panose="02020603050405020304" pitchFamily="18" charset="0"/>
              </a:rPr>
              <a:t>Stopping Criteria</a:t>
            </a:r>
          </a:p>
        </p:txBody>
      </p:sp>
      <p:sp>
        <p:nvSpPr>
          <p:cNvPr id="10" name="TextBox 9">
            <a:extLst>
              <a:ext uri="{FF2B5EF4-FFF2-40B4-BE49-F238E27FC236}">
                <a16:creationId xmlns:a16="http://schemas.microsoft.com/office/drawing/2014/main" id="{372CB1F6-B2CC-4744-B900-274E70C7CDE2}"/>
              </a:ext>
            </a:extLst>
          </p:cNvPr>
          <p:cNvSpPr txBox="1"/>
          <p:nvPr/>
        </p:nvSpPr>
        <p:spPr>
          <a:xfrm>
            <a:off x="914400" y="1797080"/>
            <a:ext cx="7924800" cy="166994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By defining the maximum number of iterations</a:t>
            </a:r>
          </a:p>
          <a:p>
            <a:pPr marL="285750" indent="-285750">
              <a:lnSpc>
                <a:spcPct val="20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Considering the average change of the particle’s position</a:t>
            </a:r>
          </a:p>
          <a:p>
            <a:pPr marL="285750" indent="-285750">
              <a:lnSpc>
                <a:spcPct val="20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Difference Method</a:t>
            </a:r>
          </a:p>
        </p:txBody>
      </p:sp>
      <p:pic>
        <p:nvPicPr>
          <p:cNvPr id="15" name="Picture 14">
            <a:extLst>
              <a:ext uri="{FF2B5EF4-FFF2-40B4-BE49-F238E27FC236}">
                <a16:creationId xmlns:a16="http://schemas.microsoft.com/office/drawing/2014/main" id="{5EBEE11A-E6FD-4B5A-A637-6FD354BD0D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00" y="3666250"/>
            <a:ext cx="5943600" cy="24117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931856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3217" y="76518"/>
            <a:ext cx="2590800" cy="533400"/>
          </a:xfrm>
          <a:prstGeom prst="rect">
            <a:avLst/>
          </a:prstGeom>
          <a:noFill/>
          <a:ln>
            <a:noFill/>
          </a:ln>
        </p:spPr>
      </p:pic>
      <p:sp>
        <p:nvSpPr>
          <p:cNvPr id="8" name="Text Box 2"/>
          <p:cNvSpPr txBox="1">
            <a:spLocks noChangeArrowheads="1"/>
          </p:cNvSpPr>
          <p:nvPr/>
        </p:nvSpPr>
        <p:spPr bwMode="auto">
          <a:xfrm>
            <a:off x="4741817" y="27781"/>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50817" y="714981"/>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17417" y="6553518"/>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69817" y="6523355"/>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56485" y="6523355"/>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46817" y="6497742"/>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5" name="TextBox 4">
            <a:extLst>
              <a:ext uri="{FF2B5EF4-FFF2-40B4-BE49-F238E27FC236}">
                <a16:creationId xmlns:a16="http://schemas.microsoft.com/office/drawing/2014/main" id="{EC1477FD-04F2-4854-A268-1436313DADB9}"/>
              </a:ext>
            </a:extLst>
          </p:cNvPr>
          <p:cNvSpPr txBox="1"/>
          <p:nvPr/>
        </p:nvSpPr>
        <p:spPr>
          <a:xfrm>
            <a:off x="550817" y="917001"/>
            <a:ext cx="4724400"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Code</a:t>
            </a:r>
          </a:p>
        </p:txBody>
      </p:sp>
      <p:sp>
        <p:nvSpPr>
          <p:cNvPr id="6" name="TextBox 5">
            <a:extLst>
              <a:ext uri="{FF2B5EF4-FFF2-40B4-BE49-F238E27FC236}">
                <a16:creationId xmlns:a16="http://schemas.microsoft.com/office/drawing/2014/main" id="{251060C3-B6A2-4EAE-8C4D-B8BCB3B9E75D}"/>
              </a:ext>
            </a:extLst>
          </p:cNvPr>
          <p:cNvSpPr txBox="1"/>
          <p:nvPr/>
        </p:nvSpPr>
        <p:spPr>
          <a:xfrm>
            <a:off x="550817" y="1400437"/>
            <a:ext cx="8153400" cy="1261884"/>
          </a:xfrm>
          <a:prstGeom prst="rect">
            <a:avLst/>
          </a:prstGeom>
          <a:noFill/>
        </p:spPr>
        <p:txBody>
          <a:bodyPr wrap="square" rtlCol="0">
            <a:spAutoFit/>
          </a:bodyPr>
          <a:lstStyle/>
          <a:p>
            <a:r>
              <a:rPr lang="en-IN" sz="2000" u="sng" dirty="0">
                <a:latin typeface="Times New Roman" panose="02020603050405020304" pitchFamily="18" charset="0"/>
                <a:cs typeface="Times New Roman" panose="02020603050405020304" pitchFamily="18" charset="0"/>
              </a:rPr>
              <a:t>Exploration and Exploitation:</a:t>
            </a:r>
          </a:p>
          <a:p>
            <a:r>
              <a:rPr lang="en-IN" sz="2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Exploration is the ability to explore different area of the search space for locating a good optimum, while exploitation is the ability to concentrate the search around a searching area for refining a hopeful solution.</a:t>
            </a:r>
            <a:endParaRPr lang="en-IN" sz="20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54CBDA93-AE27-41CD-9795-20DB92F076CB}"/>
              </a:ext>
            </a:extLst>
          </p:cNvPr>
          <p:cNvSpPr txBox="1"/>
          <p:nvPr/>
        </p:nvSpPr>
        <p:spPr>
          <a:xfrm>
            <a:off x="550817" y="2662321"/>
            <a:ext cx="8153400" cy="286232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Can be solved using 2 methods:</a:t>
            </a:r>
          </a:p>
          <a:p>
            <a:pPr marL="342900" indent="-342900">
              <a:buAutoNum type="arabicPeriod"/>
            </a:pPr>
            <a:r>
              <a:rPr lang="en-IN" dirty="0">
                <a:latin typeface="Times New Roman" panose="02020603050405020304" pitchFamily="18" charset="0"/>
                <a:cs typeface="Times New Roman" panose="02020603050405020304" pitchFamily="18" charset="0"/>
              </a:rPr>
              <a:t>Velocity Clamping</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2. Constriction Co-efficient.</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54950283-6F7E-49D9-BA34-962C60390B09}"/>
              </a:ext>
            </a:extLst>
          </p:cNvPr>
          <p:cNvPicPr>
            <a:picLocks noChangeAspect="1"/>
          </p:cNvPicPr>
          <p:nvPr/>
        </p:nvPicPr>
        <p:blipFill>
          <a:blip r:embed="rId3"/>
          <a:stretch>
            <a:fillRect/>
          </a:stretch>
        </p:blipFill>
        <p:spPr>
          <a:xfrm>
            <a:off x="892770" y="3429000"/>
            <a:ext cx="6782747" cy="9812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5" name="Picture 14">
            <a:extLst>
              <a:ext uri="{FF2B5EF4-FFF2-40B4-BE49-F238E27FC236}">
                <a16:creationId xmlns:a16="http://schemas.microsoft.com/office/drawing/2014/main" id="{E00BD385-9A42-41DD-B745-6B303DE24F1F}"/>
              </a:ext>
            </a:extLst>
          </p:cNvPr>
          <p:cNvPicPr>
            <a:picLocks noChangeAspect="1"/>
          </p:cNvPicPr>
          <p:nvPr/>
        </p:nvPicPr>
        <p:blipFill>
          <a:blip r:embed="rId4"/>
          <a:stretch>
            <a:fillRect/>
          </a:stretch>
        </p:blipFill>
        <p:spPr>
          <a:xfrm>
            <a:off x="1828800" y="5030055"/>
            <a:ext cx="4591691" cy="122889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71489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10" name="TextBox 9">
            <a:extLst>
              <a:ext uri="{FF2B5EF4-FFF2-40B4-BE49-F238E27FC236}">
                <a16:creationId xmlns:a16="http://schemas.microsoft.com/office/drawing/2014/main" id="{1C229F03-173E-4EF4-A216-DDAA2328C511}"/>
              </a:ext>
            </a:extLst>
          </p:cNvPr>
          <p:cNvSpPr txBox="1"/>
          <p:nvPr/>
        </p:nvSpPr>
        <p:spPr>
          <a:xfrm>
            <a:off x="532310" y="914400"/>
            <a:ext cx="7924800" cy="492443"/>
          </a:xfrm>
          <a:prstGeom prst="rect">
            <a:avLst/>
          </a:prstGeom>
          <a:noFill/>
        </p:spPr>
        <p:txBody>
          <a:bodyPr wrap="square" rtlCol="0">
            <a:spAutoFit/>
          </a:bodyPr>
          <a:lstStyle/>
          <a:p>
            <a:r>
              <a:rPr lang="en-IN" sz="2600" b="1" u="sng" dirty="0">
                <a:latin typeface="Times New Roman" panose="02020603050405020304" pitchFamily="18" charset="0"/>
                <a:cs typeface="Times New Roman" panose="02020603050405020304" pitchFamily="18" charset="0"/>
              </a:rPr>
              <a:t>Parameter tuning:</a:t>
            </a:r>
          </a:p>
        </p:txBody>
      </p:sp>
      <p:graphicFrame>
        <p:nvGraphicFramePr>
          <p:cNvPr id="13" name="Table 13">
            <a:extLst>
              <a:ext uri="{FF2B5EF4-FFF2-40B4-BE49-F238E27FC236}">
                <a16:creationId xmlns:a16="http://schemas.microsoft.com/office/drawing/2014/main" id="{BDCFA0F3-21F6-417F-95BF-257E35E7158B}"/>
              </a:ext>
            </a:extLst>
          </p:cNvPr>
          <p:cNvGraphicFramePr>
            <a:graphicFrameLocks noGrp="1"/>
          </p:cNvGraphicFramePr>
          <p:nvPr>
            <p:extLst>
              <p:ext uri="{D42A27DB-BD31-4B8C-83A1-F6EECF244321}">
                <p14:modId xmlns:p14="http://schemas.microsoft.com/office/powerpoint/2010/main" val="3998308331"/>
              </p:ext>
            </p:extLst>
          </p:nvPr>
        </p:nvGraphicFramePr>
        <p:xfrm>
          <a:off x="532310" y="1614616"/>
          <a:ext cx="8154490" cy="4531144"/>
        </p:xfrm>
        <a:graphic>
          <a:graphicData uri="http://schemas.openxmlformats.org/drawingml/2006/table">
            <a:tbl>
              <a:tblPr firstRow="1" bandRow="1">
                <a:tableStyleId>{5C22544A-7EE6-4342-B048-85BDC9FD1C3A}</a:tableStyleId>
              </a:tblPr>
              <a:tblGrid>
                <a:gridCol w="1220290">
                  <a:extLst>
                    <a:ext uri="{9D8B030D-6E8A-4147-A177-3AD203B41FA5}">
                      <a16:colId xmlns:a16="http://schemas.microsoft.com/office/drawing/2014/main" val="2271604915"/>
                    </a:ext>
                  </a:extLst>
                </a:gridCol>
                <a:gridCol w="1524000">
                  <a:extLst>
                    <a:ext uri="{9D8B030D-6E8A-4147-A177-3AD203B41FA5}">
                      <a16:colId xmlns:a16="http://schemas.microsoft.com/office/drawing/2014/main" val="47597110"/>
                    </a:ext>
                  </a:extLst>
                </a:gridCol>
                <a:gridCol w="2362200">
                  <a:extLst>
                    <a:ext uri="{9D8B030D-6E8A-4147-A177-3AD203B41FA5}">
                      <a16:colId xmlns:a16="http://schemas.microsoft.com/office/drawing/2014/main" val="4062445278"/>
                    </a:ext>
                  </a:extLst>
                </a:gridCol>
                <a:gridCol w="3048000">
                  <a:extLst>
                    <a:ext uri="{9D8B030D-6E8A-4147-A177-3AD203B41FA5}">
                      <a16:colId xmlns:a16="http://schemas.microsoft.com/office/drawing/2014/main" val="1040915529"/>
                    </a:ext>
                  </a:extLst>
                </a:gridCol>
              </a:tblGrid>
              <a:tr h="370624">
                <a:tc>
                  <a:txBody>
                    <a:bodyPr/>
                    <a:lstStyle/>
                    <a:p>
                      <a:pPr algn="ctr"/>
                      <a:r>
                        <a:rPr lang="en-IN" dirty="0"/>
                        <a:t>Case</a:t>
                      </a:r>
                    </a:p>
                  </a:txBody>
                  <a:tcPr/>
                </a:tc>
                <a:tc>
                  <a:txBody>
                    <a:bodyPr/>
                    <a:lstStyle/>
                    <a:p>
                      <a:pPr algn="ctr"/>
                      <a:r>
                        <a:rPr lang="en-IN" dirty="0"/>
                        <a:t>Condition</a:t>
                      </a:r>
                    </a:p>
                  </a:txBody>
                  <a:tcPr/>
                </a:tc>
                <a:tc>
                  <a:txBody>
                    <a:bodyPr/>
                    <a:lstStyle/>
                    <a:p>
                      <a:pPr algn="ctr"/>
                      <a:r>
                        <a:rPr lang="en-IN" dirty="0"/>
                        <a:t>Result</a:t>
                      </a:r>
                    </a:p>
                  </a:txBody>
                  <a:tcPr/>
                </a:tc>
                <a:tc>
                  <a:txBody>
                    <a:bodyPr/>
                    <a:lstStyle/>
                    <a:p>
                      <a:pPr algn="ctr"/>
                      <a:r>
                        <a:rPr lang="en-IN" dirty="0"/>
                        <a:t>Observations</a:t>
                      </a:r>
                    </a:p>
                  </a:txBody>
                  <a:tcPr/>
                </a:tc>
                <a:extLst>
                  <a:ext uri="{0D108BD9-81ED-4DB2-BD59-A6C34878D82A}">
                    <a16:rowId xmlns:a16="http://schemas.microsoft.com/office/drawing/2014/main" val="2223344136"/>
                  </a:ext>
                </a:extLst>
              </a:tr>
              <a:tr h="708246">
                <a:tc>
                  <a:txBody>
                    <a:bodyPr/>
                    <a:lstStyle/>
                    <a:p>
                      <a:r>
                        <a:rPr lang="en-IN" dirty="0"/>
                        <a:t>Constriction Co-efficient</a:t>
                      </a:r>
                    </a:p>
                  </a:txBody>
                  <a:tcPr/>
                </a:tc>
                <a:tc>
                  <a:txBody>
                    <a:bodyPr/>
                    <a:lstStyle/>
                    <a:p>
                      <a:r>
                        <a:rPr lang="en-IN" dirty="0"/>
                        <a:t>Using the concept of constriction co-efficient</a:t>
                      </a:r>
                    </a:p>
                  </a:txBody>
                  <a:tcPr/>
                </a:tc>
                <a:tc>
                  <a:txBody>
                    <a:bodyPr/>
                    <a:lstStyle/>
                    <a:p>
                      <a:pPr marL="285750" indent="-285750">
                        <a:buFont typeface="Arial" panose="020B0604020202020204" pitchFamily="34" charset="0"/>
                        <a:buChar char="•"/>
                      </a:pPr>
                      <a:r>
                        <a:rPr lang="en-IN" dirty="0"/>
                        <a:t>Slow rate of convergence</a:t>
                      </a:r>
                    </a:p>
                    <a:p>
                      <a:pPr marL="285750" indent="-285750">
                        <a:buFont typeface="Arial" panose="020B0604020202020204" pitchFamily="34" charset="0"/>
                        <a:buChar char="•"/>
                      </a:pPr>
                      <a:r>
                        <a:rPr lang="en-IN" dirty="0"/>
                        <a:t>Higher Exploration</a:t>
                      </a:r>
                    </a:p>
                    <a:p>
                      <a:pPr marL="285750" indent="-285750">
                        <a:buFont typeface="Arial" panose="020B0604020202020204" pitchFamily="34" charset="0"/>
                        <a:buChar char="•"/>
                      </a:pPr>
                      <a:r>
                        <a:rPr lang="en-IN" dirty="0"/>
                        <a:t>More number of iterations</a:t>
                      </a:r>
                    </a:p>
                  </a:txBody>
                  <a:tcPr/>
                </a:tc>
                <a:tc>
                  <a:txBody>
                    <a:bodyPr/>
                    <a:lstStyle/>
                    <a:p>
                      <a:r>
                        <a:rPr lang="en-US" dirty="0"/>
                        <a:t>Since there is slow rate of convergence and it is taking more iterations to find the optimal value, the exploration is good</a:t>
                      </a:r>
                      <a:endParaRPr lang="en-IN" dirty="0"/>
                    </a:p>
                  </a:txBody>
                  <a:tcPr/>
                </a:tc>
                <a:extLst>
                  <a:ext uri="{0D108BD9-81ED-4DB2-BD59-A6C34878D82A}">
                    <a16:rowId xmlns:a16="http://schemas.microsoft.com/office/drawing/2014/main" val="209021159"/>
                  </a:ext>
                </a:extLst>
              </a:tr>
              <a:tr h="502626">
                <a:tc>
                  <a:txBody>
                    <a:bodyPr/>
                    <a:lstStyle/>
                    <a:p>
                      <a:r>
                        <a:rPr lang="en-IN" dirty="0"/>
                        <a:t>Damping Ratio</a:t>
                      </a:r>
                    </a:p>
                  </a:txBody>
                  <a:tcPr/>
                </a:tc>
                <a:tc>
                  <a:txBody>
                    <a:bodyPr/>
                    <a:lstStyle/>
                    <a:p>
                      <a:r>
                        <a:rPr lang="en-US" dirty="0"/>
                        <a:t>Decreasing the damping ratio</a:t>
                      </a:r>
                      <a:endParaRPr lang="en-IN" dirty="0"/>
                    </a:p>
                  </a:txBody>
                  <a:tcPr/>
                </a:tc>
                <a:tc>
                  <a:txBody>
                    <a:bodyPr/>
                    <a:lstStyle/>
                    <a:p>
                      <a:pPr marL="285750" indent="-285750">
                        <a:buFont typeface="Arial" panose="020B0604020202020204" pitchFamily="34" charset="0"/>
                        <a:buChar char="•"/>
                      </a:pPr>
                      <a:r>
                        <a:rPr lang="en-US" dirty="0"/>
                        <a:t>Fast rate of convergence</a:t>
                      </a:r>
                    </a:p>
                    <a:p>
                      <a:pPr marL="285750" indent="-285750">
                        <a:buFont typeface="Arial" panose="020B0604020202020204" pitchFamily="34" charset="0"/>
                        <a:buChar char="•"/>
                      </a:pPr>
                      <a:r>
                        <a:rPr lang="en-US" dirty="0"/>
                        <a:t>Poor exploration</a:t>
                      </a:r>
                      <a:endParaRPr lang="en-IN" dirty="0"/>
                    </a:p>
                  </a:txBody>
                  <a:tcPr/>
                </a:tc>
                <a:tc>
                  <a:txBody>
                    <a:bodyPr/>
                    <a:lstStyle/>
                    <a:p>
                      <a:r>
                        <a:rPr lang="en-US" dirty="0"/>
                        <a:t>The standard value for damping ration should be 0.9</a:t>
                      </a:r>
                      <a:endParaRPr lang="en-IN" dirty="0"/>
                    </a:p>
                  </a:txBody>
                  <a:tcPr/>
                </a:tc>
                <a:extLst>
                  <a:ext uri="{0D108BD9-81ED-4DB2-BD59-A6C34878D82A}">
                    <a16:rowId xmlns:a16="http://schemas.microsoft.com/office/drawing/2014/main" val="3395130907"/>
                  </a:ext>
                </a:extLst>
              </a:tr>
              <a:tr h="708246">
                <a:tc>
                  <a:txBody>
                    <a:bodyPr/>
                    <a:lstStyle/>
                    <a:p>
                      <a:r>
                        <a:rPr lang="en-US" dirty="0"/>
                        <a:t>Population of particles</a:t>
                      </a:r>
                      <a:endParaRPr lang="en-IN" dirty="0"/>
                    </a:p>
                  </a:txBody>
                  <a:tcPr/>
                </a:tc>
                <a:tc>
                  <a:txBody>
                    <a:bodyPr/>
                    <a:lstStyle/>
                    <a:p>
                      <a:r>
                        <a:rPr lang="en-US" dirty="0"/>
                        <a:t>Increasing the population size</a:t>
                      </a:r>
                      <a:endParaRPr lang="en-IN" dirty="0"/>
                    </a:p>
                  </a:txBody>
                  <a:tcPr/>
                </a:tc>
                <a:tc>
                  <a:txBody>
                    <a:bodyPr/>
                    <a:lstStyle/>
                    <a:p>
                      <a:pPr marL="285750" indent="-285750">
                        <a:buFont typeface="Arial" panose="020B0604020202020204" pitchFamily="34" charset="0"/>
                        <a:buChar char="•"/>
                      </a:pPr>
                      <a:r>
                        <a:rPr lang="en-US" dirty="0"/>
                        <a:t>Faster rate of convergence</a:t>
                      </a:r>
                    </a:p>
                    <a:p>
                      <a:pPr marL="285750" indent="-285750">
                        <a:buFont typeface="Arial" panose="020B0604020202020204" pitchFamily="34" charset="0"/>
                        <a:buChar char="•"/>
                      </a:pPr>
                      <a:r>
                        <a:rPr lang="en-IN" dirty="0"/>
                        <a:t>Time taken to run the code increases</a:t>
                      </a:r>
                    </a:p>
                  </a:txBody>
                  <a:tcPr/>
                </a:tc>
                <a:tc>
                  <a:txBody>
                    <a:bodyPr/>
                    <a:lstStyle/>
                    <a:p>
                      <a:r>
                        <a:rPr lang="en-US" dirty="0"/>
                        <a:t>As the population increases, the search rate increases leading to faster convergence</a:t>
                      </a:r>
                      <a:endParaRPr lang="en-IN" dirty="0"/>
                    </a:p>
                  </a:txBody>
                  <a:tcPr/>
                </a:tc>
                <a:extLst>
                  <a:ext uri="{0D108BD9-81ED-4DB2-BD59-A6C34878D82A}">
                    <a16:rowId xmlns:a16="http://schemas.microsoft.com/office/drawing/2014/main" val="1029997245"/>
                  </a:ext>
                </a:extLst>
              </a:tr>
              <a:tr h="708246">
                <a:tc>
                  <a:txBody>
                    <a:bodyPr/>
                    <a:lstStyle/>
                    <a:p>
                      <a:r>
                        <a:rPr lang="en-US" dirty="0"/>
                        <a:t>phi1 and phi2</a:t>
                      </a:r>
                      <a:endParaRPr lang="en-IN" dirty="0"/>
                    </a:p>
                  </a:txBody>
                  <a:tcPr/>
                </a:tc>
                <a:tc>
                  <a:txBody>
                    <a:bodyPr/>
                    <a:lstStyle/>
                    <a:p>
                      <a:r>
                        <a:rPr lang="en-US" dirty="0"/>
                        <a:t>Increasing the value</a:t>
                      </a:r>
                      <a:endParaRPr lang="en-IN" dirty="0"/>
                    </a:p>
                  </a:txBody>
                  <a:tcPr/>
                </a:tc>
                <a:tc>
                  <a:txBody>
                    <a:bodyPr/>
                    <a:lstStyle/>
                    <a:p>
                      <a:pPr marL="285750" indent="-285750">
                        <a:buFont typeface="Arial" panose="020B0604020202020204" pitchFamily="34" charset="0"/>
                        <a:buChar char="•"/>
                      </a:pPr>
                      <a:r>
                        <a:rPr lang="en-US" dirty="0"/>
                        <a:t>Chi decreases</a:t>
                      </a:r>
                    </a:p>
                    <a:p>
                      <a:pPr marL="285750" indent="-285750">
                        <a:buFont typeface="Arial" panose="020B0604020202020204" pitchFamily="34" charset="0"/>
                        <a:buChar char="•"/>
                      </a:pPr>
                      <a:r>
                        <a:rPr lang="en-US" dirty="0"/>
                        <a:t>Faster rate of convergence</a:t>
                      </a:r>
                    </a:p>
                    <a:p>
                      <a:pPr marL="285750" indent="-285750">
                        <a:buFont typeface="Arial" panose="020B0604020202020204" pitchFamily="34" charset="0"/>
                        <a:buChar char="•"/>
                      </a:pPr>
                      <a:r>
                        <a:rPr lang="en-US" dirty="0"/>
                        <a:t>Poor exploration</a:t>
                      </a:r>
                      <a:endParaRPr lang="en-IN" dirty="0"/>
                    </a:p>
                  </a:txBody>
                  <a:tcPr/>
                </a:tc>
                <a:tc>
                  <a:txBody>
                    <a:bodyPr/>
                    <a:lstStyle/>
                    <a:p>
                      <a:r>
                        <a:rPr lang="en-US" dirty="0"/>
                        <a:t>Since phi is inversely proportional to chi, the exploration decreases</a:t>
                      </a:r>
                      <a:endParaRPr lang="en-IN" dirty="0"/>
                    </a:p>
                  </a:txBody>
                  <a:tcPr/>
                </a:tc>
                <a:extLst>
                  <a:ext uri="{0D108BD9-81ED-4DB2-BD59-A6C34878D82A}">
                    <a16:rowId xmlns:a16="http://schemas.microsoft.com/office/drawing/2014/main" val="2525625664"/>
                  </a:ext>
                </a:extLst>
              </a:tr>
              <a:tr h="708246">
                <a:tc>
                  <a:txBody>
                    <a:bodyPr/>
                    <a:lstStyle/>
                    <a:p>
                      <a:r>
                        <a:rPr lang="en-US" dirty="0"/>
                        <a:t>phi1 and phi2</a:t>
                      </a:r>
                      <a:endParaRPr lang="en-IN" dirty="0"/>
                    </a:p>
                  </a:txBody>
                  <a:tcPr/>
                </a:tc>
                <a:tc>
                  <a:txBody>
                    <a:bodyPr/>
                    <a:lstStyle/>
                    <a:p>
                      <a:r>
                        <a:rPr lang="en-US" dirty="0"/>
                        <a:t>Decreasing the value of phi1 and phi2</a:t>
                      </a:r>
                      <a:endParaRPr lang="en-IN" dirty="0"/>
                    </a:p>
                  </a:txBody>
                  <a:tcPr/>
                </a:tc>
                <a:tc>
                  <a:txBody>
                    <a:bodyPr/>
                    <a:lstStyle/>
                    <a:p>
                      <a:pPr marL="285750" indent="-285750">
                        <a:buFont typeface="Arial" panose="020B0604020202020204" pitchFamily="34" charset="0"/>
                        <a:buChar char="•"/>
                      </a:pPr>
                      <a:r>
                        <a:rPr lang="en-US" dirty="0"/>
                        <a:t>Chi increases</a:t>
                      </a:r>
                    </a:p>
                    <a:p>
                      <a:pPr marL="285750" indent="-285750">
                        <a:buFont typeface="Arial" panose="020B0604020202020204" pitchFamily="34" charset="0"/>
                        <a:buChar char="•"/>
                      </a:pPr>
                      <a:r>
                        <a:rPr lang="en-IN" dirty="0"/>
                        <a:t>Good Exploration</a:t>
                      </a:r>
                    </a:p>
                    <a:p>
                      <a:pPr marL="285750" indent="-285750">
                        <a:buFont typeface="Arial" panose="020B0604020202020204" pitchFamily="34" charset="0"/>
                        <a:buChar char="•"/>
                      </a:pPr>
                      <a:r>
                        <a:rPr lang="en-IN" dirty="0"/>
                        <a:t>Slow rate of convergence</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As the </a:t>
                      </a:r>
                      <a:r>
                        <a:rPr lang="en-IN" sz="1350" i="1" kern="1200" dirty="0">
                          <a:solidFill>
                            <a:schemeClr val="dk1"/>
                          </a:solidFill>
                          <a:effectLst/>
                          <a:latin typeface="+mn-lt"/>
                          <a:ea typeface="+mn-ea"/>
                          <a:cs typeface="+mn-cs"/>
                        </a:rPr>
                        <a:t>, </a:t>
                      </a:r>
                      <a:r>
                        <a:rPr lang="en-IN" sz="1350" i="0" kern="1200" dirty="0">
                          <a:solidFill>
                            <a:schemeClr val="dk1"/>
                          </a:solidFill>
                          <a:effectLst/>
                          <a:latin typeface="+mn-lt"/>
                          <a:ea typeface="+mn-ea"/>
                          <a:cs typeface="+mn-cs"/>
                        </a:rPr>
                        <a:t>constriction co-efficient increases which in tun increases the exploration which causes all particles to slowly spiral toward and around the best solution in the searching space without convergence guarantee.</a:t>
                      </a:r>
                    </a:p>
                  </a:txBody>
                  <a:tcPr/>
                </a:tc>
                <a:extLst>
                  <a:ext uri="{0D108BD9-81ED-4DB2-BD59-A6C34878D82A}">
                    <a16:rowId xmlns:a16="http://schemas.microsoft.com/office/drawing/2014/main" val="292046467"/>
                  </a:ext>
                </a:extLst>
              </a:tr>
            </a:tbl>
          </a:graphicData>
        </a:graphic>
      </p:graphicFrame>
    </p:spTree>
    <p:extLst>
      <p:ext uri="{BB962C8B-B14F-4D97-AF65-F5344CB8AC3E}">
        <p14:creationId xmlns:p14="http://schemas.microsoft.com/office/powerpoint/2010/main" val="25626411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10" name="TextBox 9">
            <a:extLst>
              <a:ext uri="{FF2B5EF4-FFF2-40B4-BE49-F238E27FC236}">
                <a16:creationId xmlns:a16="http://schemas.microsoft.com/office/drawing/2014/main" id="{1C229F03-173E-4EF4-A216-DDAA2328C511}"/>
              </a:ext>
            </a:extLst>
          </p:cNvPr>
          <p:cNvSpPr txBox="1"/>
          <p:nvPr/>
        </p:nvSpPr>
        <p:spPr>
          <a:xfrm>
            <a:off x="532310" y="914400"/>
            <a:ext cx="7924800" cy="492443"/>
          </a:xfrm>
          <a:prstGeom prst="rect">
            <a:avLst/>
          </a:prstGeom>
          <a:noFill/>
        </p:spPr>
        <p:txBody>
          <a:bodyPr wrap="square" rtlCol="0">
            <a:spAutoFit/>
          </a:bodyPr>
          <a:lstStyle/>
          <a:p>
            <a:r>
              <a:rPr lang="en-IN" sz="2600" b="1" u="sng" dirty="0">
                <a:latin typeface="Times New Roman" panose="02020603050405020304" pitchFamily="18" charset="0"/>
                <a:cs typeface="Times New Roman" panose="02020603050405020304" pitchFamily="18" charset="0"/>
              </a:rPr>
              <a:t>Parameter tuning:</a:t>
            </a:r>
          </a:p>
        </p:txBody>
      </p:sp>
      <p:graphicFrame>
        <p:nvGraphicFramePr>
          <p:cNvPr id="13" name="Table 13">
            <a:extLst>
              <a:ext uri="{FF2B5EF4-FFF2-40B4-BE49-F238E27FC236}">
                <a16:creationId xmlns:a16="http://schemas.microsoft.com/office/drawing/2014/main" id="{BDCFA0F3-21F6-417F-95BF-257E35E7158B}"/>
              </a:ext>
            </a:extLst>
          </p:cNvPr>
          <p:cNvGraphicFramePr>
            <a:graphicFrameLocks noGrp="1"/>
          </p:cNvGraphicFramePr>
          <p:nvPr>
            <p:extLst>
              <p:ext uri="{D42A27DB-BD31-4B8C-83A1-F6EECF244321}">
                <p14:modId xmlns:p14="http://schemas.microsoft.com/office/powerpoint/2010/main" val="4026374445"/>
              </p:ext>
            </p:extLst>
          </p:nvPr>
        </p:nvGraphicFramePr>
        <p:xfrm>
          <a:off x="532310" y="1614616"/>
          <a:ext cx="8154490" cy="2199424"/>
        </p:xfrm>
        <a:graphic>
          <a:graphicData uri="http://schemas.openxmlformats.org/drawingml/2006/table">
            <a:tbl>
              <a:tblPr firstRow="1" bandRow="1">
                <a:tableStyleId>{5C22544A-7EE6-4342-B048-85BDC9FD1C3A}</a:tableStyleId>
              </a:tblPr>
              <a:tblGrid>
                <a:gridCol w="1220290">
                  <a:extLst>
                    <a:ext uri="{9D8B030D-6E8A-4147-A177-3AD203B41FA5}">
                      <a16:colId xmlns:a16="http://schemas.microsoft.com/office/drawing/2014/main" val="2271604915"/>
                    </a:ext>
                  </a:extLst>
                </a:gridCol>
                <a:gridCol w="1524000">
                  <a:extLst>
                    <a:ext uri="{9D8B030D-6E8A-4147-A177-3AD203B41FA5}">
                      <a16:colId xmlns:a16="http://schemas.microsoft.com/office/drawing/2014/main" val="47597110"/>
                    </a:ext>
                  </a:extLst>
                </a:gridCol>
                <a:gridCol w="2362200">
                  <a:extLst>
                    <a:ext uri="{9D8B030D-6E8A-4147-A177-3AD203B41FA5}">
                      <a16:colId xmlns:a16="http://schemas.microsoft.com/office/drawing/2014/main" val="4062445278"/>
                    </a:ext>
                  </a:extLst>
                </a:gridCol>
                <a:gridCol w="3048000">
                  <a:extLst>
                    <a:ext uri="{9D8B030D-6E8A-4147-A177-3AD203B41FA5}">
                      <a16:colId xmlns:a16="http://schemas.microsoft.com/office/drawing/2014/main" val="1040915529"/>
                    </a:ext>
                  </a:extLst>
                </a:gridCol>
              </a:tblGrid>
              <a:tr h="370624">
                <a:tc>
                  <a:txBody>
                    <a:bodyPr/>
                    <a:lstStyle/>
                    <a:p>
                      <a:pPr algn="ctr"/>
                      <a:r>
                        <a:rPr lang="en-IN" dirty="0"/>
                        <a:t>Case</a:t>
                      </a:r>
                    </a:p>
                  </a:txBody>
                  <a:tcPr/>
                </a:tc>
                <a:tc>
                  <a:txBody>
                    <a:bodyPr/>
                    <a:lstStyle/>
                    <a:p>
                      <a:pPr algn="ctr"/>
                      <a:r>
                        <a:rPr lang="en-IN" dirty="0"/>
                        <a:t>Condition</a:t>
                      </a:r>
                    </a:p>
                  </a:txBody>
                  <a:tcPr/>
                </a:tc>
                <a:tc>
                  <a:txBody>
                    <a:bodyPr/>
                    <a:lstStyle/>
                    <a:p>
                      <a:pPr algn="ctr"/>
                      <a:r>
                        <a:rPr lang="en-IN" dirty="0"/>
                        <a:t>Result</a:t>
                      </a:r>
                    </a:p>
                  </a:txBody>
                  <a:tcPr/>
                </a:tc>
                <a:tc>
                  <a:txBody>
                    <a:bodyPr/>
                    <a:lstStyle/>
                    <a:p>
                      <a:pPr algn="ctr"/>
                      <a:r>
                        <a:rPr lang="en-IN" dirty="0"/>
                        <a:t>Observations</a:t>
                      </a:r>
                    </a:p>
                  </a:txBody>
                  <a:tcPr/>
                </a:tc>
                <a:extLst>
                  <a:ext uri="{0D108BD9-81ED-4DB2-BD59-A6C34878D82A}">
                    <a16:rowId xmlns:a16="http://schemas.microsoft.com/office/drawing/2014/main" val="2223344136"/>
                  </a:ext>
                </a:extLst>
              </a:tr>
              <a:tr h="708246">
                <a:tc>
                  <a:txBody>
                    <a:bodyPr/>
                    <a:lstStyle/>
                    <a:p>
                      <a:pPr algn="ctr"/>
                      <a:r>
                        <a:rPr lang="en-US" dirty="0"/>
                        <a:t>Velocity Clamping</a:t>
                      </a:r>
                      <a:endParaRPr lang="en-IN" dirty="0"/>
                    </a:p>
                  </a:txBody>
                  <a:tcPr/>
                </a:tc>
                <a:tc>
                  <a:txBody>
                    <a:bodyPr/>
                    <a:lstStyle/>
                    <a:p>
                      <a:pPr algn="ctr"/>
                      <a:r>
                        <a:rPr lang="en-US" dirty="0"/>
                        <a:t>Using Velocity clamping</a:t>
                      </a:r>
                      <a:endParaRPr lang="en-IN" dirty="0"/>
                    </a:p>
                  </a:txBody>
                  <a:tcPr/>
                </a:tc>
                <a:tc>
                  <a:txBody>
                    <a:bodyPr/>
                    <a:lstStyle/>
                    <a:p>
                      <a:pPr marL="285750" indent="-285750" algn="ctr">
                        <a:buFont typeface="Arial" panose="020B0604020202020204" pitchFamily="34" charset="0"/>
                        <a:buChar char="•"/>
                      </a:pPr>
                      <a:r>
                        <a:rPr lang="en-US" dirty="0"/>
                        <a:t>Doesn’t go beyond the upper and lower decision variables</a:t>
                      </a:r>
                      <a:endParaRPr lang="en-IN" dirty="0"/>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IN" sz="1350" i="0" u="none" kern="1200" dirty="0">
                          <a:solidFill>
                            <a:schemeClr val="dk1"/>
                          </a:solidFill>
                          <a:effectLst/>
                          <a:latin typeface="+mn-lt"/>
                          <a:ea typeface="+mn-ea"/>
                          <a:cs typeface="+mn-cs"/>
                        </a:rPr>
                        <a:t>Velocity Clamping creates boundary to the search and makes sure that the particles stay within the boundary and find the minimum in the boundary area.</a:t>
                      </a:r>
                    </a:p>
                  </a:txBody>
                  <a:tcPr/>
                </a:tc>
                <a:extLst>
                  <a:ext uri="{0D108BD9-81ED-4DB2-BD59-A6C34878D82A}">
                    <a16:rowId xmlns:a16="http://schemas.microsoft.com/office/drawing/2014/main" val="209021159"/>
                  </a:ext>
                </a:extLst>
              </a:tr>
              <a:tr h="502626">
                <a:tc>
                  <a:txBody>
                    <a:bodyPr/>
                    <a:lstStyle/>
                    <a:p>
                      <a:pPr algn="ctr"/>
                      <a:r>
                        <a:rPr lang="en-US" dirty="0"/>
                        <a:t>Personal and global Acceleration co-</a:t>
                      </a:r>
                      <a:r>
                        <a:rPr lang="en-US" dirty="0" err="1"/>
                        <a:t>efficients</a:t>
                      </a:r>
                      <a:endParaRPr lang="en-IN" dirty="0"/>
                    </a:p>
                  </a:txBody>
                  <a:tcPr/>
                </a:tc>
                <a:tc>
                  <a:txBody>
                    <a:bodyPr/>
                    <a:lstStyle/>
                    <a:p>
                      <a:pPr algn="ctr"/>
                      <a:r>
                        <a:rPr lang="en-US" dirty="0"/>
                        <a:t>By changing the values of c1 and c2 </a:t>
                      </a:r>
                      <a:endParaRPr lang="en-IN" dirty="0"/>
                    </a:p>
                  </a:txBody>
                  <a:tcPr/>
                </a:tc>
                <a:tc>
                  <a:txBody>
                    <a:bodyPr/>
                    <a:lstStyle/>
                    <a:p>
                      <a:pPr algn="ctr"/>
                      <a:r>
                        <a:rPr lang="en-US" dirty="0"/>
                        <a:t>If the values of c1 and c2 is in the range of 1-2, then algorithm is stable</a:t>
                      </a:r>
                      <a:endParaRPr lang="en-IN" dirty="0"/>
                    </a:p>
                  </a:txBody>
                  <a:tcPr/>
                </a:tc>
                <a:tc>
                  <a:txBody>
                    <a:bodyPr/>
                    <a:lstStyle/>
                    <a:p>
                      <a:pPr algn="ctr"/>
                      <a:r>
                        <a:rPr lang="en-US" dirty="0"/>
                        <a:t>The standard value for c1 and c2 is in the range of 1-2</a:t>
                      </a:r>
                      <a:endParaRPr lang="en-IN" dirty="0"/>
                    </a:p>
                  </a:txBody>
                  <a:tcPr/>
                </a:tc>
                <a:extLst>
                  <a:ext uri="{0D108BD9-81ED-4DB2-BD59-A6C34878D82A}">
                    <a16:rowId xmlns:a16="http://schemas.microsoft.com/office/drawing/2014/main" val="3395130907"/>
                  </a:ext>
                </a:extLst>
              </a:tr>
            </a:tbl>
          </a:graphicData>
        </a:graphic>
      </p:graphicFrame>
    </p:spTree>
    <p:extLst>
      <p:ext uri="{BB962C8B-B14F-4D97-AF65-F5344CB8AC3E}">
        <p14:creationId xmlns:p14="http://schemas.microsoft.com/office/powerpoint/2010/main" val="6125227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5</a:t>
            </a:r>
          </a:p>
        </p:txBody>
      </p:sp>
      <p:sp>
        <p:nvSpPr>
          <p:cNvPr id="10" name="TextBox 9">
            <a:extLst>
              <a:ext uri="{FF2B5EF4-FFF2-40B4-BE49-F238E27FC236}">
                <a16:creationId xmlns:a16="http://schemas.microsoft.com/office/drawing/2014/main" id="{1C229F03-173E-4EF4-A216-DDAA2328C511}"/>
              </a:ext>
            </a:extLst>
          </p:cNvPr>
          <p:cNvSpPr txBox="1"/>
          <p:nvPr/>
        </p:nvSpPr>
        <p:spPr>
          <a:xfrm>
            <a:off x="532310" y="914400"/>
            <a:ext cx="5563689" cy="492443"/>
          </a:xfrm>
          <a:prstGeom prst="rect">
            <a:avLst/>
          </a:prstGeom>
          <a:noFill/>
        </p:spPr>
        <p:txBody>
          <a:bodyPr wrap="square" rtlCol="0">
            <a:spAutoFit/>
          </a:bodyPr>
          <a:lstStyle/>
          <a:p>
            <a:r>
              <a:rPr lang="en-US" sz="2600" b="1" dirty="0">
                <a:latin typeface="Times New Roman" panose="02020603050405020304" pitchFamily="18" charset="0"/>
                <a:cs typeface="Times New Roman" panose="02020603050405020304" pitchFamily="18" charset="0"/>
              </a:rPr>
              <a:t>Copy Right and Plagiarism</a:t>
            </a:r>
            <a:endParaRPr lang="en-IN" sz="2600" b="1"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8CFA6BD-6587-49C5-9615-8AC543757647}"/>
              </a:ext>
            </a:extLst>
          </p:cNvPr>
          <p:cNvSpPr txBox="1"/>
          <p:nvPr/>
        </p:nvSpPr>
        <p:spPr>
          <a:xfrm>
            <a:off x="532310" y="1606579"/>
            <a:ext cx="7849689" cy="2862322"/>
          </a:xfrm>
          <a:prstGeom prst="rect">
            <a:avLst/>
          </a:prstGeom>
          <a:noFill/>
        </p:spPr>
        <p:txBody>
          <a:bodyPr wrap="square" rtlCol="0">
            <a:spAutoFit/>
          </a:bodyPr>
          <a:lstStyle/>
          <a:p>
            <a:pPr algn="just"/>
            <a:r>
              <a:rPr lang="en-US" u="sng" dirty="0">
                <a:latin typeface="Times New Roman" panose="02020603050405020304" pitchFamily="18" charset="0"/>
                <a:cs typeface="Times New Roman" panose="02020603050405020304" pitchFamily="18" charset="0"/>
              </a:rPr>
              <a:t>Copy Right:</a:t>
            </a:r>
            <a:endParaRPr lang="en-US" i="0" u="sng" dirty="0">
              <a:effectLst/>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	</a:t>
            </a:r>
            <a:r>
              <a:rPr lang="en-US" i="0" dirty="0">
                <a:effectLst/>
                <a:latin typeface="Times New Roman" panose="02020603050405020304" pitchFamily="18" charset="0"/>
                <a:cs typeface="Times New Roman" panose="02020603050405020304" pitchFamily="18" charset="0"/>
              </a:rPr>
              <a:t>A copyright is a collection of rights that automatically vest to someone copies, and to perform and display the work who</a:t>
            </a:r>
            <a:r>
              <a:rPr lang="en-US" dirty="0">
                <a:latin typeface="Times New Roman" panose="02020603050405020304" pitchFamily="18" charset="0"/>
                <a:cs typeface="Times New Roman" panose="02020603050405020304" pitchFamily="18" charset="0"/>
              </a:rPr>
              <a:t> creates an original work of authorship like a literary work, song, movie or software. These rights include the right to reproduce the work, to prepare derivative works, to distribute  </a:t>
            </a:r>
            <a:r>
              <a:rPr lang="en-US" i="0" dirty="0">
                <a:effectLst/>
                <a:latin typeface="Times New Roman" panose="02020603050405020304" pitchFamily="18" charset="0"/>
                <a:cs typeface="Times New Roman" panose="02020603050405020304" pitchFamily="18" charset="0"/>
              </a:rPr>
              <a:t>publicly.</a:t>
            </a:r>
          </a:p>
          <a:p>
            <a:pPr algn="just"/>
            <a:endParaRPr lang="en-US" dirty="0">
              <a:latin typeface="Times New Roman" panose="02020603050405020304" pitchFamily="18" charset="0"/>
              <a:cs typeface="Times New Roman" panose="02020603050405020304" pitchFamily="18" charset="0"/>
            </a:endParaRPr>
          </a:p>
          <a:p>
            <a:pPr algn="just"/>
            <a:r>
              <a:rPr lang="en-US" u="sng" dirty="0">
                <a:latin typeface="Times New Roman" panose="02020603050405020304" pitchFamily="18" charset="0"/>
                <a:cs typeface="Times New Roman" panose="02020603050405020304" pitchFamily="18" charset="0"/>
              </a:rPr>
              <a:t>Plagiarism:</a:t>
            </a:r>
          </a:p>
          <a:p>
            <a:pPr algn="just"/>
            <a:r>
              <a:rPr lang="en-US" dirty="0">
                <a:latin typeface="Times New Roman" panose="02020603050405020304" pitchFamily="18" charset="0"/>
                <a:cs typeface="Times New Roman" panose="02020603050405020304" pitchFamily="18" charset="0"/>
              </a:rPr>
              <a:t>	</a:t>
            </a:r>
            <a:r>
              <a:rPr lang="en-US" i="0" dirty="0">
                <a:effectLst/>
                <a:latin typeface="Times New Roman" panose="02020603050405020304" pitchFamily="18" charset="0"/>
                <a:cs typeface="Times New Roman" panose="02020603050405020304" pitchFamily="18" charset="0"/>
              </a:rPr>
              <a:t>Plagiarism is presenting someone else's work or ideas as your own, with or without their consent, by incorporating it into your work without full acknowledgement. Plagiarism may be intentional or reckless, or unintentional.</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26504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533400" y="6523037"/>
            <a:ext cx="20574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028950" y="6558887"/>
            <a:ext cx="3086100"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477000" y="6492875"/>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11</a:t>
            </a:r>
          </a:p>
        </p:txBody>
      </p:sp>
      <p:sp>
        <p:nvSpPr>
          <p:cNvPr id="5" name="Rectangle 4"/>
          <p:cNvSpPr/>
          <p:nvPr/>
        </p:nvSpPr>
        <p:spPr>
          <a:xfrm>
            <a:off x="475116" y="830239"/>
            <a:ext cx="1730345" cy="492443"/>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References</a:t>
            </a:r>
            <a:endParaRPr lang="en-US" sz="2600"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533400" y="1600200"/>
            <a:ext cx="7924800" cy="4278094"/>
          </a:xfrm>
          <a:prstGeom prst="rect">
            <a:avLst/>
          </a:prstGeom>
          <a:noFill/>
        </p:spPr>
        <p:txBody>
          <a:bodyPr wrap="square" rtlCol="0">
            <a:spAutoFit/>
          </a:bodyPr>
          <a:lstStyle/>
          <a:p>
            <a:pPr marL="285750" indent="-285750" algn="l">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Arabian Journal for Science and Engineering ISSN 2193-567X Volume 45 Number 4 Arab J Sci </a:t>
            </a:r>
            <a:r>
              <a:rPr lang="en-US" sz="1600" dirty="0" err="1">
                <a:latin typeface="Times New Roman" panose="02020603050405020304" pitchFamily="18" charset="0"/>
                <a:cs typeface="Times New Roman" panose="02020603050405020304" pitchFamily="18" charset="0"/>
              </a:rPr>
              <a:t>Eng</a:t>
            </a:r>
            <a:r>
              <a:rPr lang="en-US" sz="1600" dirty="0">
                <a:latin typeface="Times New Roman" panose="02020603050405020304" pitchFamily="18" charset="0"/>
                <a:cs typeface="Times New Roman" panose="02020603050405020304" pitchFamily="18" charset="0"/>
              </a:rPr>
              <a:t> (2020) 45:2385-2394 DOI 10.1007/s13369-019-03991-8</a:t>
            </a:r>
          </a:p>
          <a:p>
            <a:pPr algn="l"/>
            <a:endParaRPr lang="en-IN" sz="1600"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IN" sz="1600" dirty="0" err="1">
                <a:latin typeface="Times New Roman" panose="02020603050405020304" pitchFamily="18" charset="0"/>
                <a:cs typeface="Times New Roman" panose="02020603050405020304" pitchFamily="18" charset="0"/>
              </a:rPr>
              <a:t>Vanderplaats</a:t>
            </a:r>
            <a:r>
              <a:rPr lang="en-IN" sz="1600" dirty="0">
                <a:latin typeface="Times New Roman" panose="02020603050405020304" pitchFamily="18" charset="0"/>
                <a:cs typeface="Times New Roman" panose="02020603050405020304" pitchFamily="18" charset="0"/>
              </a:rPr>
              <a:t> G.N. (1987) Numerical Optimization Techniques. In: </a:t>
            </a:r>
            <a:r>
              <a:rPr lang="en-IN" sz="1600" dirty="0" err="1">
                <a:latin typeface="Times New Roman" panose="02020603050405020304" pitchFamily="18" charset="0"/>
                <a:cs typeface="Times New Roman" panose="02020603050405020304" pitchFamily="18" charset="0"/>
              </a:rPr>
              <a:t>Mota</a:t>
            </a:r>
            <a:r>
              <a:rPr lang="en-IN" sz="1600" dirty="0">
                <a:latin typeface="Times New Roman" panose="02020603050405020304" pitchFamily="18" charset="0"/>
                <a:cs typeface="Times New Roman" panose="02020603050405020304" pitchFamily="18" charset="0"/>
              </a:rPr>
              <a:t> Soares C.A. (eds) Computer Aided Optimal Design: Structural and Mechanical Systems. NATO ASI Series (Series F: Computer and Systems Sciences), vol 27. Springer, Berlin, Heidelberg. </a:t>
            </a:r>
            <a:r>
              <a:rPr lang="en-IN" sz="160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https://doi.org/10.1007/978-3-642-83051-8_5</a:t>
            </a:r>
            <a:endParaRPr lang="en-IN" sz="1600" dirty="0">
              <a:latin typeface="Times New Roman" panose="02020603050405020304" pitchFamily="18" charset="0"/>
              <a:cs typeface="Times New Roman" panose="02020603050405020304" pitchFamily="18" charset="0"/>
            </a:endParaRPr>
          </a:p>
          <a:p>
            <a:pPr algn="l"/>
            <a:endParaRPr lang="en-US" sz="1600" b="0"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600" b="0" i="0" dirty="0">
                <a:effectLst/>
                <a:latin typeface="Times New Roman" panose="02020603050405020304" pitchFamily="18" charset="0"/>
                <a:cs typeface="Times New Roman" panose="02020603050405020304" pitchFamily="18" charset="0"/>
              </a:rPr>
              <a:t>Y. -l. Gao, X. -h. An and J. -m. Liu, "A Particle Swarm Optimization Algorithm with Logarithm Decreasing Inertia Weight and Chaos Mutation," 2008 International Conference on Computational Intelligence and Security, 2008, pp. 61-65, </a:t>
            </a:r>
            <a:r>
              <a:rPr lang="en-US" sz="1600" b="0" i="0" dirty="0" err="1">
                <a:effectLst/>
                <a:latin typeface="Times New Roman" panose="02020603050405020304" pitchFamily="18" charset="0"/>
                <a:cs typeface="Times New Roman" panose="02020603050405020304" pitchFamily="18" charset="0"/>
              </a:rPr>
              <a:t>doi</a:t>
            </a:r>
            <a:r>
              <a:rPr lang="en-US" sz="1600" b="0" i="0" dirty="0">
                <a:effectLst/>
                <a:latin typeface="Times New Roman" panose="02020603050405020304" pitchFamily="18" charset="0"/>
                <a:cs typeface="Times New Roman" panose="02020603050405020304" pitchFamily="18" charset="0"/>
              </a:rPr>
              <a:t>: 10.1109/CIS.2008.183.</a:t>
            </a:r>
          </a:p>
          <a:p>
            <a:pPr marL="285750" indent="-285750" algn="l">
              <a:buFont typeface="Arial" panose="020B0604020202020204" pitchFamily="34" charset="0"/>
              <a:buChar char="•"/>
            </a:pPr>
            <a:endParaRPr lang="en-US" sz="1600" b="0"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600" b="0" i="0" dirty="0">
                <a:effectLst/>
                <a:latin typeface="Times New Roman" panose="02020603050405020304" pitchFamily="18" charset="0"/>
                <a:cs typeface="Times New Roman" panose="02020603050405020304" pitchFamily="18" charset="0"/>
              </a:rPr>
              <a:t>Xin-She Yang, Nature-Inspired Optimization Algorithms: Challenges and Open Problems, Journal of Computational Science, Article 101104, (2020). https://doi.org/10.1016/j.jocs.2020.101104</a:t>
            </a:r>
          </a:p>
          <a:p>
            <a:pPr marL="285750" indent="-285750" algn="l">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IN" sz="1600" b="0" i="0" dirty="0">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a:t>
            </a:r>
            <a:r>
              <a:rPr lang="en-US" b="1" dirty="0">
                <a:solidFill>
                  <a:srgbClr val="C00000"/>
                </a:solidFill>
                <a:latin typeface="Times New Roman" panose="02020603050405020304"/>
                <a:ea typeface="Calibri" panose="020F0502020204030204"/>
                <a:cs typeface="Times New Roman" panose="02020603050405020304"/>
              </a:rPr>
              <a:t>Vehicle</a:t>
            </a:r>
            <a:r>
              <a:rPr lang="en-US" b="1" dirty="0">
                <a:solidFill>
                  <a:srgbClr val="C00000"/>
                </a:solidFill>
                <a:effectLst/>
                <a:latin typeface="Times New Roman" panose="02020603050405020304"/>
                <a:ea typeface="Calibri" panose="020F0502020204030204"/>
                <a:cs typeface="Times New Roman" panose="02020603050405020304"/>
              </a:rPr>
              <a:t>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5" name="Rectangle 4"/>
          <p:cNvSpPr/>
          <p:nvPr/>
        </p:nvSpPr>
        <p:spPr>
          <a:xfrm>
            <a:off x="2362200" y="2664065"/>
            <a:ext cx="3810000" cy="707886"/>
          </a:xfrm>
          <a:prstGeom prst="rect">
            <a:avLst/>
          </a:prstGeom>
        </p:spPr>
        <p:txBody>
          <a:bodyPr wrap="square">
            <a:spAutoFit/>
          </a:bodyPr>
          <a:lstStyle/>
          <a:p>
            <a:pPr algn="ctr"/>
            <a:r>
              <a:rPr lang="en-IN" sz="4000" b="1" dirty="0">
                <a:latin typeface="Times New Roman" panose="02020603050405020304" pitchFamily="18" charset="0"/>
                <a:cs typeface="Times New Roman" panose="02020603050405020304" pitchFamily="18" charset="0"/>
              </a:rPr>
              <a:t>Thank You</a:t>
            </a:r>
            <a:endParaRPr lang="en-US" sz="4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Electronics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1</a:t>
            </a:r>
          </a:p>
        </p:txBody>
      </p:sp>
      <p:sp>
        <p:nvSpPr>
          <p:cNvPr id="5" name="TextBox 4"/>
          <p:cNvSpPr txBox="1"/>
          <p:nvPr/>
        </p:nvSpPr>
        <p:spPr>
          <a:xfrm>
            <a:off x="475826" y="1310841"/>
            <a:ext cx="8153400" cy="677108"/>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Optimisation:</a:t>
            </a:r>
          </a:p>
          <a:p>
            <a:r>
              <a:rPr lang="en-IN" dirty="0"/>
              <a:t>	</a:t>
            </a:r>
          </a:p>
        </p:txBody>
      </p:sp>
      <p:sp>
        <p:nvSpPr>
          <p:cNvPr id="6" name="Oval 5"/>
          <p:cNvSpPr/>
          <p:nvPr/>
        </p:nvSpPr>
        <p:spPr>
          <a:xfrm>
            <a:off x="303711" y="3010914"/>
            <a:ext cx="1143000" cy="830333"/>
          </a:xfrm>
          <a:prstGeom prst="ellipse">
            <a:avLst/>
          </a:prstGeom>
          <a:noFill/>
          <a:ln>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IN" sz="1400" dirty="0"/>
              <a:t>Solution</a:t>
            </a:r>
          </a:p>
        </p:txBody>
      </p:sp>
      <p:sp>
        <p:nvSpPr>
          <p:cNvPr id="17" name="Oval 16"/>
          <p:cNvSpPr/>
          <p:nvPr/>
        </p:nvSpPr>
        <p:spPr>
          <a:xfrm>
            <a:off x="2742114" y="3841247"/>
            <a:ext cx="1143000" cy="830333"/>
          </a:xfrm>
          <a:prstGeom prst="ellipse">
            <a:avLst/>
          </a:prstGeom>
          <a:noFill/>
          <a:ln>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IN" sz="1400" dirty="0"/>
              <a:t>Solution</a:t>
            </a:r>
          </a:p>
        </p:txBody>
      </p:sp>
      <p:sp>
        <p:nvSpPr>
          <p:cNvPr id="18" name="Oval 17"/>
          <p:cNvSpPr/>
          <p:nvPr/>
        </p:nvSpPr>
        <p:spPr>
          <a:xfrm>
            <a:off x="297180" y="4225129"/>
            <a:ext cx="1143000" cy="830333"/>
          </a:xfrm>
          <a:prstGeom prst="ellipse">
            <a:avLst/>
          </a:prstGeom>
          <a:noFill/>
          <a:ln>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IN" sz="1400" dirty="0"/>
              <a:t>Solution</a:t>
            </a:r>
          </a:p>
        </p:txBody>
      </p:sp>
      <p:sp>
        <p:nvSpPr>
          <p:cNvPr id="19" name="Oval 18"/>
          <p:cNvSpPr/>
          <p:nvPr/>
        </p:nvSpPr>
        <p:spPr>
          <a:xfrm>
            <a:off x="1440180" y="2257833"/>
            <a:ext cx="1143000" cy="830333"/>
          </a:xfrm>
          <a:prstGeom prst="ellipse">
            <a:avLst/>
          </a:prstGeom>
          <a:noFill/>
          <a:ln>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IN" sz="1400" dirty="0"/>
              <a:t>Solution</a:t>
            </a:r>
          </a:p>
        </p:txBody>
      </p:sp>
      <p:sp>
        <p:nvSpPr>
          <p:cNvPr id="20" name="Oval 19"/>
          <p:cNvSpPr/>
          <p:nvPr/>
        </p:nvSpPr>
        <p:spPr>
          <a:xfrm>
            <a:off x="2493916" y="2816888"/>
            <a:ext cx="1143000" cy="830333"/>
          </a:xfrm>
          <a:prstGeom prst="ellipse">
            <a:avLst/>
          </a:prstGeom>
          <a:noFill/>
          <a:ln>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IN" sz="1400" dirty="0"/>
              <a:t>Solution</a:t>
            </a: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97581" y="2673000"/>
            <a:ext cx="1832065" cy="1608625"/>
          </a:xfrm>
          <a:prstGeom prst="rect">
            <a:avLst/>
          </a:prstGeom>
        </p:spPr>
      </p:pic>
      <p:sp>
        <p:nvSpPr>
          <p:cNvPr id="22" name="Oval 21"/>
          <p:cNvSpPr/>
          <p:nvPr/>
        </p:nvSpPr>
        <p:spPr>
          <a:xfrm>
            <a:off x="1498961" y="3505200"/>
            <a:ext cx="1143001" cy="902219"/>
          </a:xfrm>
          <a:prstGeom prst="ellipse">
            <a:avLst/>
          </a:prstGeom>
          <a:solidFill>
            <a:schemeClr val="bg1"/>
          </a:solidFill>
          <a:ln w="57150">
            <a:solidFill>
              <a:srgbClr val="FFFF00"/>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IN" sz="1400" dirty="0"/>
              <a:t>Best Solution</a:t>
            </a:r>
          </a:p>
        </p:txBody>
      </p:sp>
      <p:sp>
        <p:nvSpPr>
          <p:cNvPr id="23" name="TextBox 22"/>
          <p:cNvSpPr txBox="1"/>
          <p:nvPr/>
        </p:nvSpPr>
        <p:spPr>
          <a:xfrm>
            <a:off x="4457700" y="1278546"/>
            <a:ext cx="4365171" cy="5029200"/>
          </a:xfrm>
          <a:prstGeom prst="rect">
            <a:avLst/>
          </a:prstGeom>
          <a:noFill/>
        </p:spPr>
        <p:txBody>
          <a:bodyPr wrap="square" rtlCol="0">
            <a:spAutoFit/>
          </a:bodyPr>
          <a:lstStyle/>
          <a:p>
            <a:endParaRPr lang="en-IN" dirty="0"/>
          </a:p>
        </p:txBody>
      </p:sp>
      <p:sp>
        <p:nvSpPr>
          <p:cNvPr id="24" name="TextBox 23"/>
          <p:cNvSpPr txBox="1"/>
          <p:nvPr/>
        </p:nvSpPr>
        <p:spPr>
          <a:xfrm>
            <a:off x="497063" y="1751153"/>
            <a:ext cx="4038600" cy="369332"/>
          </a:xfrm>
          <a:prstGeom prst="rect">
            <a:avLst/>
          </a:prstGeom>
          <a:noFill/>
        </p:spPr>
        <p:txBody>
          <a:bodyPr wrap="square" rtlCol="0">
            <a:spAutoFit/>
          </a:bodyPr>
          <a:lstStyle/>
          <a:p>
            <a:r>
              <a:rPr lang="en-IN" u="sng" dirty="0">
                <a:latin typeface="Times New Roman" panose="02020603050405020304" pitchFamily="18" charset="0"/>
                <a:cs typeface="Times New Roman" panose="02020603050405020304" pitchFamily="18" charset="0"/>
              </a:rPr>
              <a:t>What is Optimisation?</a:t>
            </a:r>
          </a:p>
        </p:txBody>
      </p:sp>
      <p:sp>
        <p:nvSpPr>
          <p:cNvPr id="25" name="TextBox 24"/>
          <p:cNvSpPr txBox="1"/>
          <p:nvPr/>
        </p:nvSpPr>
        <p:spPr>
          <a:xfrm>
            <a:off x="4810398" y="1695430"/>
            <a:ext cx="3984171" cy="3048912"/>
          </a:xfrm>
          <a:prstGeom prst="rect">
            <a:avLst/>
          </a:prstGeom>
          <a:noFill/>
        </p:spPr>
        <p:txBody>
          <a:bodyPr wrap="square" rtlCol="0">
            <a:spAutoFit/>
          </a:bodyPr>
          <a:lstStyle/>
          <a:p>
            <a:pPr>
              <a:lnSpc>
                <a:spcPct val="150000"/>
              </a:lnSpc>
            </a:pPr>
            <a:r>
              <a:rPr lang="en-IN" u="sng" dirty="0">
                <a:latin typeface="Times New Roman" panose="02020603050405020304" pitchFamily="18" charset="0"/>
                <a:cs typeface="Times New Roman" panose="02020603050405020304" pitchFamily="18" charset="0"/>
              </a:rPr>
              <a:t>Importance of Optimisation:</a:t>
            </a:r>
            <a:r>
              <a:rPr lang="en-IN" altLang="en-US" sz="1600" u="sng" dirty="0">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IN" altLang="en-US" sz="1600" dirty="0">
                <a:latin typeface="Times New Roman" panose="02020603050405020304" pitchFamily="18" charset="0"/>
                <a:cs typeface="Times New Roman" panose="02020603050405020304" pitchFamily="18" charset="0"/>
              </a:rPr>
              <a:t>Development of better designs.</a:t>
            </a:r>
          </a:p>
          <a:p>
            <a:pPr marL="342900" indent="-342900" algn="just">
              <a:buFont typeface="Arial" panose="020B0604020202020204" pitchFamily="34" charset="0"/>
              <a:buChar char="•"/>
            </a:pPr>
            <a:r>
              <a:rPr lang="en-IN" altLang="en-US" sz="1600" dirty="0">
                <a:latin typeface="Times New Roman" panose="02020603050405020304" pitchFamily="18" charset="0"/>
                <a:cs typeface="Times New Roman" panose="02020603050405020304" pitchFamily="18" charset="0"/>
              </a:rPr>
              <a:t>Yield the best solution within the domain of study</a:t>
            </a:r>
          </a:p>
          <a:p>
            <a:pPr marL="342900" indent="-342900" algn="just">
              <a:buFont typeface="Arial" panose="020B0604020202020204" pitchFamily="34" charset="0"/>
              <a:buChar char="•"/>
            </a:pPr>
            <a:r>
              <a:rPr lang="en-US" altLang="en-US" sz="1600" dirty="0">
                <a:latin typeface="Times New Roman" panose="02020603050405020304" pitchFamily="18" charset="0"/>
                <a:cs typeface="Times New Roman" panose="02020603050405020304" pitchFamily="18" charset="0"/>
              </a:rPr>
              <a:t>Can trace and rectify problem in a remarkably easy manner.</a:t>
            </a:r>
            <a:r>
              <a:rPr lang="en-IN" altLang="en-US" sz="1600" dirty="0">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en-IN" altLang="en-US" sz="1600" dirty="0">
                <a:latin typeface="Times New Roman" panose="02020603050405020304" pitchFamily="18" charset="0"/>
                <a:cs typeface="Times New Roman" panose="02020603050405020304" pitchFamily="18" charset="0"/>
              </a:rPr>
              <a:t>Maximise profitability while observing environmental constraints.</a:t>
            </a:r>
          </a:p>
          <a:p>
            <a:pPr marL="342900" indent="-342900" algn="just">
              <a:buFont typeface="Arial" panose="020B0604020202020204" pitchFamily="34" charset="0"/>
              <a:buChar char="•"/>
            </a:pPr>
            <a:r>
              <a:rPr lang="en-IN" altLang="en-US" sz="1600" dirty="0">
                <a:latin typeface="Times New Roman" panose="02020603050405020304" pitchFamily="18" charset="0"/>
                <a:cs typeface="Times New Roman" panose="02020603050405020304" pitchFamily="18" charset="0"/>
              </a:rPr>
              <a:t>Reduction of design time and engineering effort.</a:t>
            </a:r>
          </a:p>
          <a:p>
            <a:pPr>
              <a:lnSpc>
                <a:spcPct val="150000"/>
              </a:lnSpc>
            </a:pPr>
            <a:endParaRPr lang="en-IN" sz="1600" dirty="0">
              <a:latin typeface="Times New Roman" panose="02020603050405020304" pitchFamily="18" charset="0"/>
              <a:cs typeface="Times New Roman" panose="02020603050405020304" pitchFamily="18" charset="0"/>
            </a:endParaRPr>
          </a:p>
        </p:txBody>
      </p:sp>
      <p:sp>
        <p:nvSpPr>
          <p:cNvPr id="26" name="Rectangle 25">
            <a:extLst>
              <a:ext uri="{FF2B5EF4-FFF2-40B4-BE49-F238E27FC236}">
                <a16:creationId xmlns:a16="http://schemas.microsoft.com/office/drawing/2014/main" id="{92286C6E-EBB0-409E-ADC9-7FD23EF8A416}"/>
              </a:ext>
            </a:extLst>
          </p:cNvPr>
          <p:cNvSpPr/>
          <p:nvPr/>
        </p:nvSpPr>
        <p:spPr>
          <a:xfrm>
            <a:off x="364009" y="780412"/>
            <a:ext cx="1994841" cy="492443"/>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Introduction</a:t>
            </a:r>
            <a:endParaRPr lang="en-US" sz="2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childTnLst>
                    </p:cTn>
                  </p:par>
                  <p:par>
                    <p:cTn id="38" fill="hold">
                      <p:stCondLst>
                        <p:cond delay="indefinite"/>
                      </p:stCondLst>
                      <p:childTnLst>
                        <p:par>
                          <p:cTn id="39" fill="hold">
                            <p:stCondLst>
                              <p:cond delay="0"/>
                            </p:stCondLst>
                            <p:childTnLst>
                              <p:par>
                                <p:cTn id="40" presetID="0" presetClass="path" presetSubtype="0" accel="50000" decel="50000" fill="hold" nodeType="clickEffect">
                                  <p:stCondLst>
                                    <p:cond delay="0"/>
                                  </p:stCondLst>
                                  <p:childTnLst>
                                    <p:animMotion origin="layout" path="M -0.00035 0.00116 L -0.00035 0.00139 C 0.00121 0.00695 0.00295 0.01297 0.00434 0.01899 C 0.0059 0.025 0.00764 0.03727 0.00816 0.04306 C 0.00937 0.05371 0.01007 0.07662 0.01111 0.0838 L 0.01302 0.0963 C 0.01319 0.1095 0.01336 0.12269 0.01389 0.13588 C 0.01406 0.14121 0.01441 0.14676 0.01493 0.15232 C 0.01493 0.15394 0.01527 0.15579 0.0158 0.15741 C 0.01649 0.15926 0.0177 0.16088 0.01875 0.1625 C 0.0158 0.16343 0.01302 0.16436 0.01007 0.16505 C -0.00348 0.16806 0.00607 0.16436 -0.00903 0.1676 C -0.01789 0.16945 -0.02691 0.17084 -0.03559 0.17385 C -0.04167 0.17593 -0.04757 0.17848 -0.05382 0.18033 C -0.06806 0.18426 -0.08872 0.18843 -0.10417 0.19167 C -0.1198 0.19051 -0.13542 0.18982 -0.15087 0.18797 C -0.15573 0.18727 -0.16042 0.18519 -0.16511 0.18403 C -0.175 0.18172 -0.17882 0.18149 -0.18802 0.18033 C -0.19914 0.18079 -0.21129 0.17917 -0.2224 0.18287 C -0.22327 0.18311 -0.22431 0.18357 -0.22518 0.18403 C -0.22639 0.18542 -0.22761 0.18681 -0.229 0.18797 C -0.23021 0.18889 -0.23177 0.18912 -0.23282 0.19051 C -0.23351 0.19144 -0.23368 0.19283 -0.23386 0.19422 C -0.23403 0.19815 -0.23386 0.20186 -0.23386 0.20579 L -0.2375 0.03287 L -0.12431 -0.075 L -0.10139 0.10533 L -0.10035 0.10278 " pathEditMode="relative" rAng="0" ptsTypes="AAAAAAAAAAAAAAAAAAAAAAAAAAAA">
                                      <p:cBhvr>
                                        <p:cTn id="41" dur="4000" fill="hold"/>
                                        <p:tgtEl>
                                          <p:spTgt spid="21"/>
                                        </p:tgtEl>
                                        <p:attrNameLst>
                                          <p:attrName>ppt_x</p:attrName>
                                          <p:attrName>ppt_y</p:attrName>
                                        </p:attrNameLst>
                                      </p:cBhvr>
                                      <p:rCtr x="-10903" y="6412"/>
                                    </p:animMotion>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25">
                                            <p:txEl>
                                              <p:pRg st="0" end="0"/>
                                            </p:txEl>
                                          </p:spTgt>
                                        </p:tgtEl>
                                        <p:attrNameLst>
                                          <p:attrName>style.visibility</p:attrName>
                                        </p:attrNameLst>
                                      </p:cBhvr>
                                      <p:to>
                                        <p:strVal val="visible"/>
                                      </p:to>
                                    </p:set>
                                    <p:animEffect transition="in" filter="fade">
                                      <p:cBhvr>
                                        <p:cTn id="46" dur="500"/>
                                        <p:tgtEl>
                                          <p:spTgt spid="25">
                                            <p:txEl>
                                              <p:pRg st="0" end="0"/>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25">
                                            <p:txEl>
                                              <p:pRg st="1" end="1"/>
                                            </p:txEl>
                                          </p:spTgt>
                                        </p:tgtEl>
                                        <p:attrNameLst>
                                          <p:attrName>style.visibility</p:attrName>
                                        </p:attrNameLst>
                                      </p:cBhvr>
                                      <p:to>
                                        <p:strVal val="visible"/>
                                      </p:to>
                                    </p:set>
                                    <p:animEffect transition="in" filter="fade">
                                      <p:cBhvr>
                                        <p:cTn id="49" dur="500"/>
                                        <p:tgtEl>
                                          <p:spTgt spid="25">
                                            <p:txEl>
                                              <p:pRg st="1" end="1"/>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25">
                                            <p:txEl>
                                              <p:pRg st="2" end="2"/>
                                            </p:txEl>
                                          </p:spTgt>
                                        </p:tgtEl>
                                        <p:attrNameLst>
                                          <p:attrName>style.visibility</p:attrName>
                                        </p:attrNameLst>
                                      </p:cBhvr>
                                      <p:to>
                                        <p:strVal val="visible"/>
                                      </p:to>
                                    </p:set>
                                    <p:animEffect transition="in" filter="fade">
                                      <p:cBhvr>
                                        <p:cTn id="52" dur="500"/>
                                        <p:tgtEl>
                                          <p:spTgt spid="25">
                                            <p:txEl>
                                              <p:pRg st="2" end="2"/>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25">
                                            <p:txEl>
                                              <p:pRg st="3" end="3"/>
                                            </p:txEl>
                                          </p:spTgt>
                                        </p:tgtEl>
                                        <p:attrNameLst>
                                          <p:attrName>style.visibility</p:attrName>
                                        </p:attrNameLst>
                                      </p:cBhvr>
                                      <p:to>
                                        <p:strVal val="visible"/>
                                      </p:to>
                                    </p:set>
                                    <p:animEffect transition="in" filter="fade">
                                      <p:cBhvr>
                                        <p:cTn id="55" dur="500"/>
                                        <p:tgtEl>
                                          <p:spTgt spid="25">
                                            <p:txEl>
                                              <p:pRg st="3" end="3"/>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25">
                                            <p:txEl>
                                              <p:pRg st="4" end="4"/>
                                            </p:txEl>
                                          </p:spTgt>
                                        </p:tgtEl>
                                        <p:attrNameLst>
                                          <p:attrName>style.visibility</p:attrName>
                                        </p:attrNameLst>
                                      </p:cBhvr>
                                      <p:to>
                                        <p:strVal val="visible"/>
                                      </p:to>
                                    </p:set>
                                    <p:animEffect transition="in" filter="fade">
                                      <p:cBhvr>
                                        <p:cTn id="58" dur="500"/>
                                        <p:tgtEl>
                                          <p:spTgt spid="25">
                                            <p:txEl>
                                              <p:pRg st="4" end="4"/>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25">
                                            <p:txEl>
                                              <p:pRg st="5" end="5"/>
                                            </p:txEl>
                                          </p:spTgt>
                                        </p:tgtEl>
                                        <p:attrNameLst>
                                          <p:attrName>style.visibility</p:attrName>
                                        </p:attrNameLst>
                                      </p:cBhvr>
                                      <p:to>
                                        <p:strVal val="visible"/>
                                      </p:to>
                                    </p:set>
                                    <p:animEffect transition="in" filter="fade">
                                      <p:cBhvr>
                                        <p:cTn id="61" dur="500"/>
                                        <p:tgtEl>
                                          <p:spTgt spid="2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7" grpId="0" animBg="1"/>
      <p:bldP spid="18" grpId="0" animBg="1"/>
      <p:bldP spid="19" grpId="0" animBg="1"/>
      <p:bldP spid="20" grpId="0" animBg="1"/>
      <p:bldP spid="22" grpId="0" animBg="1"/>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3</a:t>
            </a:r>
          </a:p>
        </p:txBody>
      </p:sp>
      <p:sp>
        <p:nvSpPr>
          <p:cNvPr id="14" name="Rectangle 13"/>
          <p:cNvSpPr/>
          <p:nvPr/>
        </p:nvSpPr>
        <p:spPr>
          <a:xfrm>
            <a:off x="463894" y="904926"/>
            <a:ext cx="1994841" cy="492443"/>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Introduction</a:t>
            </a:r>
            <a:endParaRPr lang="en-US" sz="2600" dirty="0"/>
          </a:p>
        </p:txBody>
      </p:sp>
      <p:sp>
        <p:nvSpPr>
          <p:cNvPr id="5" name="Rectangle 4"/>
          <p:cNvSpPr/>
          <p:nvPr/>
        </p:nvSpPr>
        <p:spPr>
          <a:xfrm>
            <a:off x="457200" y="1422083"/>
            <a:ext cx="8222906" cy="707886"/>
          </a:xfrm>
          <a:prstGeom prst="rect">
            <a:avLst/>
          </a:prstGeom>
        </p:spPr>
        <p:txBody>
          <a:bodyPr wrap="square">
            <a:spAutoFit/>
          </a:bodyPr>
          <a:lstStyle/>
          <a:p>
            <a:pPr algn="just"/>
            <a:endParaRPr lang="en-IN" sz="2000" i="1" dirty="0">
              <a:latin typeface="Times New Roman" panose="02020603050405020304" pitchFamily="18" charset="0"/>
              <a:cs typeface="Times New Roman" panose="02020603050405020304" pitchFamily="18" charset="0"/>
            </a:endParaRPr>
          </a:p>
          <a:p>
            <a:pPr algn="just"/>
            <a:endParaRPr lang="en-US" sz="2000" i="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609600" y="1456998"/>
            <a:ext cx="7848600" cy="2861310"/>
          </a:xfrm>
          <a:prstGeom prst="rect">
            <a:avLst/>
          </a:prstGeom>
          <a:noFill/>
        </p:spPr>
        <p:txBody>
          <a:bodyPr wrap="square" rtlCol="0">
            <a:spAutoFit/>
          </a:bodyPr>
          <a:lstStyle/>
          <a:p>
            <a:pPr indent="0" algn="just">
              <a:buFont typeface="Arial" panose="020B0604020202020204" pitchFamily="34" charset="0"/>
              <a:buNone/>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indent="0" algn="just">
              <a:buFont typeface="Arial" panose="020B0604020202020204" pitchFamily="34" charset="0"/>
              <a:buNone/>
            </a:pPr>
            <a:endParaRPr lang="en-US" sz="2000" dirty="0">
              <a:latin typeface="Times New Roman" panose="02020603050405020304" pitchFamily="18" charset="0"/>
              <a:cs typeface="Times New Roman" panose="02020603050405020304" pitchFamily="18" charset="0"/>
            </a:endParaRPr>
          </a:p>
          <a:p>
            <a:pPr indent="0" algn="just">
              <a:buFont typeface="Arial" panose="020B0604020202020204" pitchFamily="34" charset="0"/>
              <a:buNone/>
            </a:pPr>
            <a:endParaRPr lang="en-US" sz="2000" dirty="0">
              <a:latin typeface="Times New Roman" panose="02020603050405020304" pitchFamily="18" charset="0"/>
              <a:cs typeface="Times New Roman" panose="02020603050405020304" pitchFamily="18" charset="0"/>
            </a:endParaRPr>
          </a:p>
          <a:p>
            <a:pPr indent="0" algn="just">
              <a:buFont typeface="Arial" panose="020B0604020202020204" pitchFamily="34" charset="0"/>
              <a:buNone/>
            </a:pPr>
            <a:endParaRPr lang="en-US" sz="2000" dirty="0">
              <a:latin typeface="Times New Roman" panose="02020603050405020304" pitchFamily="18" charset="0"/>
              <a:cs typeface="Times New Roman" panose="02020603050405020304" pitchFamily="18" charset="0"/>
            </a:endParaRPr>
          </a:p>
          <a:p>
            <a:pPr indent="0" algn="just">
              <a:buFont typeface="Arial" panose="020B0604020202020204" pitchFamily="34" charset="0"/>
              <a:buNone/>
            </a:pPr>
            <a:endParaRPr lang="en-US" sz="2000" dirty="0">
              <a:latin typeface="Times New Roman" panose="02020603050405020304" pitchFamily="18" charset="0"/>
              <a:cs typeface="Times New Roman" panose="02020603050405020304" pitchFamily="18" charset="0"/>
            </a:endParaRPr>
          </a:p>
          <a:p>
            <a:pPr indent="0" algn="just">
              <a:buFont typeface="Arial" panose="020B0604020202020204" pitchFamily="34" charset="0"/>
              <a:buNone/>
            </a:pPr>
            <a:endParaRPr lang="en-US" sz="2000" dirty="0">
              <a:latin typeface="Times New Roman" panose="02020603050405020304" pitchFamily="18" charset="0"/>
              <a:cs typeface="Times New Roman" panose="02020603050405020304" pitchFamily="18" charset="0"/>
            </a:endParaRPr>
          </a:p>
          <a:p>
            <a:pPr indent="0" algn="just">
              <a:buFont typeface="Arial" panose="020B0604020202020204" pitchFamily="34" charset="0"/>
              <a:buNone/>
            </a:pPr>
            <a:endParaRPr lang="en-IN" altLang="en-US" sz="2000" dirty="0">
              <a:latin typeface="Times New Roman" panose="02020603050405020304" pitchFamily="18" charset="0"/>
              <a:cs typeface="Times New Roman" panose="02020603050405020304" pitchFamily="18" charset="0"/>
            </a:endParaRPr>
          </a:p>
        </p:txBody>
      </p:sp>
      <p:pic>
        <p:nvPicPr>
          <p:cNvPr id="10" name="Content Placeholder 9" descr="Screenshot_20210906-160553__01"/>
          <p:cNvPicPr>
            <a:picLocks noGrp="1" noChangeAspect="1"/>
          </p:cNvPicPr>
          <p:nvPr>
            <p:ph idx="1"/>
          </p:nvPr>
        </p:nvPicPr>
        <p:blipFill>
          <a:blip r:embed="rId3"/>
          <a:srcRect t="1980" b="4950"/>
          <a:stretch>
            <a:fillRect/>
          </a:stretch>
        </p:blipFill>
        <p:spPr>
          <a:xfrm>
            <a:off x="851217" y="1728349"/>
            <a:ext cx="7289165" cy="2666988"/>
          </a:xfrm>
          <a:prstGeom prst="rect">
            <a:avLst/>
          </a:prstGeom>
        </p:spPr>
      </p:pic>
      <p:sp>
        <p:nvSpPr>
          <p:cNvPr id="13" name="TextBox 12">
            <a:extLst>
              <a:ext uri="{FF2B5EF4-FFF2-40B4-BE49-F238E27FC236}">
                <a16:creationId xmlns:a16="http://schemas.microsoft.com/office/drawing/2014/main" id="{B4661FA2-8F52-45D6-801E-6E52C51C2A08}"/>
              </a:ext>
            </a:extLst>
          </p:cNvPr>
          <p:cNvSpPr txBox="1"/>
          <p:nvPr/>
        </p:nvSpPr>
        <p:spPr>
          <a:xfrm>
            <a:off x="609600" y="1606579"/>
            <a:ext cx="6172200" cy="369332"/>
          </a:xfrm>
          <a:prstGeom prst="rect">
            <a:avLst/>
          </a:prstGeom>
          <a:noFill/>
        </p:spPr>
        <p:txBody>
          <a:bodyPr wrap="square" rtlCol="0">
            <a:spAutoFit/>
          </a:bodyPr>
          <a:lstStyle/>
          <a:p>
            <a:r>
              <a:rPr lang="en-US" u="sng" dirty="0">
                <a:latin typeface="Times New Roman" panose="02020603050405020304" pitchFamily="18" charset="0"/>
                <a:cs typeface="Times New Roman" panose="02020603050405020304" pitchFamily="18" charset="0"/>
              </a:rPr>
              <a:t>Methods for Optimization:</a:t>
            </a:r>
            <a:endParaRPr lang="en-IN" u="sng"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015A19CA-836E-4D0F-B655-554DC29FDEEE}"/>
              </a:ext>
            </a:extLst>
          </p:cNvPr>
          <p:cNvSpPr txBox="1"/>
          <p:nvPr/>
        </p:nvSpPr>
        <p:spPr>
          <a:xfrm>
            <a:off x="533400" y="4237024"/>
            <a:ext cx="8077200" cy="1754326"/>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Advantages of NIA</a:t>
            </a:r>
            <a:r>
              <a:rPr lang="en-IN"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Global Optimality</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Simple and flexible</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Can address hard problems</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Can handle diverse range of problems</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Easy to implement in parallel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Electronics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t>12/18/2021</a:t>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3</a:t>
            </a:r>
          </a:p>
        </p:txBody>
      </p:sp>
      <p:sp>
        <p:nvSpPr>
          <p:cNvPr id="5" name="Rectangle 4"/>
          <p:cNvSpPr/>
          <p:nvPr/>
        </p:nvSpPr>
        <p:spPr>
          <a:xfrm>
            <a:off x="378692" y="914400"/>
            <a:ext cx="3947556" cy="400110"/>
          </a:xfrm>
          <a:prstGeom prst="rect">
            <a:avLst/>
          </a:prstGeom>
        </p:spPr>
        <p:txBody>
          <a:bodyPr wrap="none">
            <a:spAutoFit/>
          </a:bodyPr>
          <a:lstStyle/>
          <a:p>
            <a:pPr algn="ctr"/>
            <a:r>
              <a:rPr lang="en-US" sz="2000" b="1" u="sng" dirty="0">
                <a:latin typeface="Times New Roman" panose="02020603050405020304" pitchFamily="18" charset="0"/>
                <a:cs typeface="Times New Roman" panose="02020603050405020304" pitchFamily="18" charset="0"/>
              </a:rPr>
              <a:t>Nature Inspired Algorithms(NIA):</a:t>
            </a:r>
          </a:p>
        </p:txBody>
      </p:sp>
      <p:pic>
        <p:nvPicPr>
          <p:cNvPr id="13" name="Picture 12"/>
          <p:cNvPicPr>
            <a:picLocks noChangeAspect="1"/>
          </p:cNvPicPr>
          <p:nvPr/>
        </p:nvPicPr>
        <p:blipFill>
          <a:blip r:embed="rId3"/>
          <a:stretch>
            <a:fillRect/>
          </a:stretch>
        </p:blipFill>
        <p:spPr>
          <a:xfrm>
            <a:off x="637903" y="1533337"/>
            <a:ext cx="3426692" cy="2048063"/>
          </a:xfrm>
          <a:prstGeom prst="rect">
            <a:avLst/>
          </a:prstGeom>
        </p:spPr>
      </p:pic>
      <p:pic>
        <p:nvPicPr>
          <p:cNvPr id="15" name="Picture 14"/>
          <p:cNvPicPr>
            <a:picLocks noChangeAspect="1"/>
          </p:cNvPicPr>
          <p:nvPr/>
        </p:nvPicPr>
        <p:blipFill>
          <a:blip r:embed="rId4"/>
          <a:stretch>
            <a:fillRect/>
          </a:stretch>
        </p:blipFill>
        <p:spPr>
          <a:xfrm>
            <a:off x="4606965" y="1533337"/>
            <a:ext cx="3896955" cy="2048064"/>
          </a:xfrm>
          <a:prstGeom prst="rect">
            <a:avLst/>
          </a:prstGeom>
        </p:spPr>
      </p:pic>
      <p:sp>
        <p:nvSpPr>
          <p:cNvPr id="16" name="TextBox 15"/>
          <p:cNvSpPr txBox="1"/>
          <p:nvPr/>
        </p:nvSpPr>
        <p:spPr>
          <a:xfrm>
            <a:off x="533400" y="3899281"/>
            <a:ext cx="8077200" cy="2542363"/>
          </a:xfrm>
          <a:prstGeom prst="rect">
            <a:avLst/>
          </a:prstGeom>
          <a:noFill/>
        </p:spPr>
        <p:txBody>
          <a:bodyPr wrap="square" rtlCol="0">
            <a:spAutoFit/>
          </a:bodyPr>
          <a:lstStyle/>
          <a:p>
            <a:pPr>
              <a:lnSpc>
                <a:spcPct val="150000"/>
              </a:lnSpc>
            </a:pPr>
            <a:r>
              <a:rPr lang="en-IN" b="1" dirty="0"/>
              <a:t>Advantages of NIA</a:t>
            </a:r>
            <a:r>
              <a:rPr lang="en-IN" dirty="0"/>
              <a:t>:</a:t>
            </a:r>
          </a:p>
          <a:p>
            <a:pPr marL="285750" indent="-285750">
              <a:lnSpc>
                <a:spcPct val="150000"/>
              </a:lnSpc>
              <a:buFont typeface="Arial" panose="020B0604020202020204" pitchFamily="34" charset="0"/>
              <a:buChar char="•"/>
            </a:pPr>
            <a:r>
              <a:rPr lang="en-IN" dirty="0"/>
              <a:t>Global Optimality</a:t>
            </a:r>
          </a:p>
          <a:p>
            <a:pPr marL="285750" indent="-285750">
              <a:lnSpc>
                <a:spcPct val="150000"/>
              </a:lnSpc>
              <a:buFont typeface="Arial" panose="020B0604020202020204" pitchFamily="34" charset="0"/>
              <a:buChar char="•"/>
            </a:pPr>
            <a:r>
              <a:rPr lang="en-IN" dirty="0"/>
              <a:t>Simple and flexible</a:t>
            </a:r>
          </a:p>
          <a:p>
            <a:pPr marL="285750" indent="-285750">
              <a:lnSpc>
                <a:spcPct val="150000"/>
              </a:lnSpc>
              <a:buFont typeface="Arial" panose="020B0604020202020204" pitchFamily="34" charset="0"/>
              <a:buChar char="•"/>
            </a:pPr>
            <a:r>
              <a:rPr lang="en-IN" dirty="0"/>
              <a:t>Can address hard problems</a:t>
            </a:r>
          </a:p>
          <a:p>
            <a:pPr marL="285750" indent="-285750">
              <a:lnSpc>
                <a:spcPct val="150000"/>
              </a:lnSpc>
              <a:buFont typeface="Arial" panose="020B0604020202020204" pitchFamily="34" charset="0"/>
              <a:buChar char="•"/>
            </a:pPr>
            <a:r>
              <a:rPr lang="en-IN" dirty="0"/>
              <a:t>Can handle diverse range of problems</a:t>
            </a:r>
          </a:p>
          <a:p>
            <a:pPr marL="285750" indent="-285750">
              <a:lnSpc>
                <a:spcPct val="150000"/>
              </a:lnSpc>
              <a:buFont typeface="Arial" panose="020B0604020202020204" pitchFamily="34" charset="0"/>
              <a:buChar char="•"/>
            </a:pPr>
            <a:r>
              <a:rPr lang="en-IN" dirty="0"/>
              <a:t>Easy to implement in parallel</a:t>
            </a:r>
          </a:p>
        </p:txBody>
      </p:sp>
      <p:sp>
        <p:nvSpPr>
          <p:cNvPr id="17" name="TextBox 16"/>
          <p:cNvSpPr txBox="1"/>
          <p:nvPr/>
        </p:nvSpPr>
        <p:spPr>
          <a:xfrm>
            <a:off x="1104900" y="3624161"/>
            <a:ext cx="3124200" cy="307777"/>
          </a:xfrm>
          <a:prstGeom prst="rect">
            <a:avLst/>
          </a:prstGeom>
          <a:noFill/>
        </p:spPr>
        <p:txBody>
          <a:bodyPr wrap="square" rtlCol="0">
            <a:spAutoFit/>
          </a:bodyPr>
          <a:lstStyle/>
          <a:p>
            <a:r>
              <a:rPr lang="en-IN" sz="1400" b="1" dirty="0">
                <a:latin typeface="Times New Roman" panose="02020603050405020304" pitchFamily="18" charset="0"/>
                <a:cs typeface="Times New Roman" panose="02020603050405020304" pitchFamily="18" charset="0"/>
              </a:rPr>
              <a:t>Fig1: Ant Colony Optimisation</a:t>
            </a:r>
            <a:endParaRPr lang="en-IN" b="1" dirty="0">
              <a:latin typeface="Times New Roman" panose="02020603050405020304" pitchFamily="18" charset="0"/>
              <a:cs typeface="Times New Roman" panose="02020603050405020304" pitchFamily="18" charset="0"/>
            </a:endParaRPr>
          </a:p>
        </p:txBody>
      </p:sp>
      <p:sp>
        <p:nvSpPr>
          <p:cNvPr id="18" name="TextBox 17"/>
          <p:cNvSpPr txBox="1"/>
          <p:nvPr/>
        </p:nvSpPr>
        <p:spPr>
          <a:xfrm>
            <a:off x="5410200" y="3642270"/>
            <a:ext cx="3378793" cy="307777"/>
          </a:xfrm>
          <a:prstGeom prst="rect">
            <a:avLst/>
          </a:prstGeom>
          <a:noFill/>
        </p:spPr>
        <p:txBody>
          <a:bodyPr wrap="square" rtlCol="0">
            <a:spAutoFit/>
          </a:bodyPr>
          <a:lstStyle/>
          <a:p>
            <a:r>
              <a:rPr lang="en-IN" sz="1400" b="1" dirty="0">
                <a:latin typeface="Times New Roman" panose="02020603050405020304" pitchFamily="18" charset="0"/>
                <a:cs typeface="Times New Roman" panose="02020603050405020304" pitchFamily="18" charset="0"/>
              </a:rPr>
              <a:t>Fig2: Swarm Intelligence</a:t>
            </a:r>
            <a:endParaRPr lang="en-IN" b="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Automotive Vehicle Group</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       School of  ECE</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908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Date Placeholder 1"/>
          <p:cNvSpPr>
            <a:spLocks noGrp="1"/>
          </p:cNvSpPr>
          <p:nvPr>
            <p:ph type="dt" sz="half" idx="10"/>
          </p:nvPr>
        </p:nvSpPr>
        <p:spPr>
          <a:xfrm>
            <a:off x="152400" y="6523037"/>
            <a:ext cx="25146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85521212-8E1C-4238-A935-9EA49B3367AB}" type="datetime1">
              <a:rPr kumimoji="0" lang="en-US" sz="1200" b="1"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12/18/2021</a:t>
            </a:fld>
            <a:endParaRPr kumimoji="0" lang="en-US" sz="11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97424"/>
            <a:ext cx="20574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3</a:t>
            </a:r>
          </a:p>
        </p:txBody>
      </p:sp>
      <p:sp>
        <p:nvSpPr>
          <p:cNvPr id="5" name="Rectangle 4"/>
          <p:cNvSpPr/>
          <p:nvPr/>
        </p:nvSpPr>
        <p:spPr>
          <a:xfrm>
            <a:off x="443857" y="838200"/>
            <a:ext cx="2741841"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Literature Survey</a:t>
            </a: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12" name="Table 12"/>
          <p:cNvGraphicFramePr>
            <a:graphicFrameLocks noGrp="1"/>
          </p:cNvGraphicFramePr>
          <p:nvPr>
            <p:extLst>
              <p:ext uri="{D42A27DB-BD31-4B8C-83A1-F6EECF244321}">
                <p14:modId xmlns:p14="http://schemas.microsoft.com/office/powerpoint/2010/main" val="2209614772"/>
              </p:ext>
            </p:extLst>
          </p:nvPr>
        </p:nvGraphicFramePr>
        <p:xfrm>
          <a:off x="360680" y="1470660"/>
          <a:ext cx="8642350" cy="4871112"/>
        </p:xfrm>
        <a:graphic>
          <a:graphicData uri="http://schemas.openxmlformats.org/drawingml/2006/table">
            <a:tbl>
              <a:tblPr firstRow="1" bandRow="1">
                <a:tableStyleId>{5C22544A-7EE6-4342-B048-85BDC9FD1C3A}</a:tableStyleId>
              </a:tblPr>
              <a:tblGrid>
                <a:gridCol w="542068">
                  <a:extLst>
                    <a:ext uri="{9D8B030D-6E8A-4147-A177-3AD203B41FA5}">
                      <a16:colId xmlns:a16="http://schemas.microsoft.com/office/drawing/2014/main" val="20000"/>
                    </a:ext>
                  </a:extLst>
                </a:gridCol>
                <a:gridCol w="1078452">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295400">
                  <a:extLst>
                    <a:ext uri="{9D8B030D-6E8A-4147-A177-3AD203B41FA5}">
                      <a16:colId xmlns:a16="http://schemas.microsoft.com/office/drawing/2014/main" val="20003"/>
                    </a:ext>
                  </a:extLst>
                </a:gridCol>
                <a:gridCol w="1905000">
                  <a:extLst>
                    <a:ext uri="{9D8B030D-6E8A-4147-A177-3AD203B41FA5}">
                      <a16:colId xmlns:a16="http://schemas.microsoft.com/office/drawing/2014/main" val="20004"/>
                    </a:ext>
                  </a:extLst>
                </a:gridCol>
                <a:gridCol w="2678430">
                  <a:extLst>
                    <a:ext uri="{9D8B030D-6E8A-4147-A177-3AD203B41FA5}">
                      <a16:colId xmlns:a16="http://schemas.microsoft.com/office/drawing/2014/main" val="20005"/>
                    </a:ext>
                  </a:extLst>
                </a:gridCol>
              </a:tblGrid>
              <a:tr h="596206">
                <a:tc>
                  <a:txBody>
                    <a:bodyPr/>
                    <a:lstStyle/>
                    <a:p>
                      <a:pPr algn="ctr">
                        <a:buNone/>
                      </a:pPr>
                      <a:r>
                        <a:rPr lang="en-IN" sz="1400" dirty="0">
                          <a:latin typeface="Times New Roman" panose="02020603050405020304" pitchFamily="18" charset="0"/>
                          <a:cs typeface="Times New Roman" panose="02020603050405020304" pitchFamily="18" charset="0"/>
                        </a:rPr>
                        <a:t>Year</a:t>
                      </a:r>
                    </a:p>
                  </a:txBody>
                  <a:tcPr/>
                </a:tc>
                <a:tc>
                  <a:txBody>
                    <a:bodyPr/>
                    <a:lstStyle/>
                    <a:p>
                      <a:pPr algn="ctr"/>
                      <a:r>
                        <a:rPr lang="en-IN" sz="1400" dirty="0">
                          <a:latin typeface="Times New Roman" panose="02020603050405020304" pitchFamily="18" charset="0"/>
                          <a:cs typeface="Times New Roman" panose="02020603050405020304" pitchFamily="18" charset="0"/>
                        </a:rPr>
                        <a:t>Publication</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Paper Title</a:t>
                      </a:r>
                    </a:p>
                  </a:txBody>
                  <a:tcPr/>
                </a:tc>
                <a:tc>
                  <a:txBody>
                    <a:bodyPr/>
                    <a:lstStyle/>
                    <a:p>
                      <a:pPr algn="ctr"/>
                      <a:r>
                        <a:rPr lang="en-IN" sz="1400" dirty="0">
                          <a:latin typeface="Times New Roman" panose="02020603050405020304" pitchFamily="18" charset="0"/>
                          <a:cs typeface="Times New Roman" panose="02020603050405020304" pitchFamily="18" charset="0"/>
                        </a:rPr>
                        <a:t>Author</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Methodology</a:t>
                      </a:r>
                    </a:p>
                  </a:txBody>
                  <a:tcPr/>
                </a:tc>
                <a:tc>
                  <a:txBody>
                    <a:bodyPr/>
                    <a:lstStyle/>
                    <a:p>
                      <a:pPr algn="ctr"/>
                      <a:r>
                        <a:rPr lang="en-IN" sz="1400" dirty="0">
                          <a:latin typeface="Times New Roman" panose="02020603050405020304" pitchFamily="18" charset="0"/>
                          <a:cs typeface="Times New Roman" panose="02020603050405020304" pitchFamily="18" charset="0"/>
                        </a:rPr>
                        <a:t>Outcomes of the Paper</a:t>
                      </a:r>
                    </a:p>
                  </a:txBody>
                  <a:tcPr/>
                </a:tc>
                <a:extLst>
                  <a:ext uri="{0D108BD9-81ED-4DB2-BD59-A6C34878D82A}">
                    <a16:rowId xmlns:a16="http://schemas.microsoft.com/office/drawing/2014/main" val="10000"/>
                  </a:ext>
                </a:extLst>
              </a:tr>
              <a:tr h="2137453">
                <a:tc>
                  <a:txBody>
                    <a:bodyPr/>
                    <a:lstStyle/>
                    <a:p>
                      <a:pPr algn="ctr">
                        <a:buNone/>
                      </a:pPr>
                      <a:r>
                        <a:rPr lang="en-US" sz="1400" dirty="0">
                          <a:latin typeface="Times New Roman" panose="02020603050405020304" pitchFamily="18" charset="0"/>
                          <a:cs typeface="Times New Roman" panose="02020603050405020304" pitchFamily="18" charset="0"/>
                        </a:rPr>
                        <a:t>1997</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DOI:</a:t>
                      </a:r>
                      <a:r>
                        <a:rPr lang="en-IN" sz="1400" b="0" i="0" kern="1200" dirty="0">
                          <a:solidFill>
                            <a:schemeClr val="dk1"/>
                          </a:solidFill>
                          <a:effectLst/>
                          <a:latin typeface="Times New Roman" panose="02020603050405020304" pitchFamily="18" charset="0"/>
                          <a:ea typeface="+mn-ea"/>
                          <a:cs typeface="Times New Roman" panose="02020603050405020304" pitchFamily="18" charset="0"/>
                        </a:rPr>
                        <a:t>10.1007/978-3-642-83051-8_5</a:t>
                      </a:r>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Numerical Optimization Techniques</a:t>
                      </a:r>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US" sz="1400" dirty="0" err="1">
                          <a:latin typeface="Times New Roman" panose="02020603050405020304" pitchFamily="18" charset="0"/>
                          <a:cs typeface="Times New Roman" panose="02020603050405020304" pitchFamily="18" charset="0"/>
                        </a:rPr>
                        <a:t>Vandreplaats</a:t>
                      </a:r>
                      <a:r>
                        <a:rPr lang="en-US" sz="1400" dirty="0">
                          <a:latin typeface="Times New Roman" panose="02020603050405020304" pitchFamily="18" charset="0"/>
                          <a:cs typeface="Times New Roman" panose="02020603050405020304" pitchFamily="18" charset="0"/>
                        </a:rPr>
                        <a:t> G.N.</a:t>
                      </a:r>
                      <a:endParaRPr lang="en-IN" sz="1400"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Necessary Conditions for Optimality</a:t>
                      </a:r>
                    </a:p>
                    <a:p>
                      <a:pPr marL="285750" indent="-285750" algn="l">
                        <a:buFont typeface="Arial" panose="020B0604020202020204" pitchFamily="34" charset="0"/>
                        <a:buChar char="•"/>
                      </a:pPr>
                      <a:r>
                        <a:rPr lang="en-IN" sz="1400" dirty="0"/>
                        <a:t>Unconstrained </a:t>
                      </a:r>
                      <a:r>
                        <a:rPr lang="en-IN" sz="1400" dirty="0" err="1"/>
                        <a:t>Minimasation</a:t>
                      </a:r>
                      <a:r>
                        <a:rPr lang="en-IN" sz="1400" dirty="0"/>
                        <a:t> Techniques</a:t>
                      </a:r>
                    </a:p>
                    <a:p>
                      <a:pPr marL="285750" indent="-285750" algn="l">
                        <a:buFont typeface="Arial" panose="020B0604020202020204" pitchFamily="34" charset="0"/>
                        <a:buChar char="•"/>
                      </a:pPr>
                      <a:r>
                        <a:rPr lang="en-IN" sz="1400" dirty="0"/>
                        <a:t>Constrained Function Minimisation</a:t>
                      </a:r>
                    </a:p>
                  </a:txBody>
                  <a:tcPr/>
                </a:tc>
                <a:tc>
                  <a:txBody>
                    <a:bodyPr/>
                    <a:lstStyle/>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Useful in finding the optimum solution or unconstrained maxima or minima of continuous and differentiable functions. </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Form a basis for developing advanced techniques more suitable to today’s practical problems.</a:t>
                      </a:r>
                    </a:p>
                  </a:txBody>
                  <a:tcPr/>
                </a:tc>
                <a:extLst>
                  <a:ext uri="{0D108BD9-81ED-4DB2-BD59-A6C34878D82A}">
                    <a16:rowId xmlns:a16="http://schemas.microsoft.com/office/drawing/2014/main" val="10001"/>
                  </a:ext>
                </a:extLst>
              </a:tr>
              <a:tr h="2137453">
                <a:tc>
                  <a:txBody>
                    <a:bodyPr/>
                    <a:lstStyle/>
                    <a:p>
                      <a:pPr algn="ctr">
                        <a:buNone/>
                      </a:pPr>
                      <a:r>
                        <a:rPr lang="en-US" sz="1400" dirty="0">
                          <a:latin typeface="Times New Roman" panose="02020603050405020304" pitchFamily="18" charset="0"/>
                          <a:cs typeface="Times New Roman" panose="02020603050405020304" pitchFamily="18" charset="0"/>
                        </a:rPr>
                        <a:t>2</a:t>
                      </a:r>
                      <a:r>
                        <a:rPr lang="en-IN" sz="1400" dirty="0">
                          <a:latin typeface="Times New Roman" panose="02020603050405020304" pitchFamily="18" charset="0"/>
                          <a:cs typeface="Times New Roman" panose="02020603050405020304" pitchFamily="18" charset="0"/>
                        </a:rPr>
                        <a:t>015</a:t>
                      </a:r>
                    </a:p>
                  </a:txBody>
                  <a:tcPr/>
                </a:tc>
                <a:tc>
                  <a:txBody>
                    <a:bodyPr/>
                    <a:lstStyle/>
                    <a:p>
                      <a:pPr algn="ctr"/>
                      <a:r>
                        <a:rPr lang="en-US" sz="1400" dirty="0">
                          <a:latin typeface="Times New Roman" panose="02020603050405020304" pitchFamily="18" charset="0"/>
                          <a:cs typeface="Times New Roman" panose="02020603050405020304" pitchFamily="18" charset="0"/>
                        </a:rPr>
                        <a:t>DOI:</a:t>
                      </a:r>
                      <a:r>
                        <a:rPr lang="en-IN" sz="1400" kern="1200" dirty="0">
                          <a:solidFill>
                            <a:schemeClr val="dk1"/>
                          </a:solidFill>
                          <a:effectLst/>
                          <a:latin typeface="Times New Roman" panose="02020603050405020304" pitchFamily="18" charset="0"/>
                          <a:ea typeface="+mn-ea"/>
                          <a:cs typeface="Times New Roman" panose="02020603050405020304" pitchFamily="18" charset="0"/>
                        </a:rPr>
                        <a:t>0.1155/2015/931256.</a:t>
                      </a:r>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IN" sz="1400" kern="1200" dirty="0">
                          <a:solidFill>
                            <a:schemeClr val="dk1"/>
                          </a:solidFill>
                          <a:effectLst/>
                          <a:latin typeface="Times New Roman" panose="02020603050405020304" pitchFamily="18" charset="0"/>
                          <a:ea typeface="+mn-ea"/>
                          <a:cs typeface="Times New Roman" panose="02020603050405020304" pitchFamily="18" charset="0"/>
                        </a:rPr>
                        <a:t>A general framework of particle swarm optimization</a:t>
                      </a:r>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u="none" strike="noStrike" kern="1200" dirty="0" err="1">
                          <a:solidFill>
                            <a:schemeClr val="tx1"/>
                          </a:solidFill>
                          <a:effectLst/>
                          <a:latin typeface="Times New Roman" panose="02020603050405020304" pitchFamily="18" charset="0"/>
                          <a:ea typeface="+mn-ea"/>
                          <a:cs typeface="Times New Roman" panose="02020603050405020304" pitchFamily="18" charset="0"/>
                        </a:rPr>
                        <a:t>Yudong</a:t>
                      </a:r>
                      <a:r>
                        <a:rPr lang="en-IN" sz="1400" u="none" strike="noStrike" kern="1200" dirty="0">
                          <a:solidFill>
                            <a:schemeClr val="tx1"/>
                          </a:solidFill>
                          <a:effectLst/>
                          <a:latin typeface="Times New Roman" panose="02020603050405020304" pitchFamily="18" charset="0"/>
                          <a:ea typeface="+mn-ea"/>
                          <a:cs typeface="Times New Roman" panose="02020603050405020304" pitchFamily="18" charset="0"/>
                        </a:rPr>
                        <a:t> Zhang, </a:t>
                      </a:r>
                      <a:r>
                        <a:rPr lang="en-IN" sz="1400" u="none" strike="noStrike" kern="1200" dirty="0" err="1">
                          <a:solidFill>
                            <a:schemeClr val="tx1"/>
                          </a:solidFill>
                          <a:effectLst/>
                          <a:latin typeface="Times New Roman" panose="02020603050405020304" pitchFamily="18" charset="0"/>
                          <a:ea typeface="+mn-ea"/>
                          <a:cs typeface="Times New Roman" panose="02020603050405020304" pitchFamily="18" charset="0"/>
                        </a:rPr>
                        <a:t>Shuihua</a:t>
                      </a:r>
                      <a:r>
                        <a:rPr lang="en-IN" sz="140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u="none" strike="noStrike" kern="1200" dirty="0" err="1">
                          <a:solidFill>
                            <a:schemeClr val="tx1"/>
                          </a:solidFill>
                          <a:effectLst/>
                          <a:latin typeface="Times New Roman" panose="02020603050405020304" pitchFamily="18" charset="0"/>
                          <a:ea typeface="+mn-ea"/>
                          <a:cs typeface="Times New Roman" panose="02020603050405020304" pitchFamily="18" charset="0"/>
                        </a:rPr>
                        <a:t>Wang,and</a:t>
                      </a:r>
                      <a:r>
                        <a:rPr lang="en-IN" sz="140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u="none" strike="noStrike" kern="1200" dirty="0" err="1">
                          <a:solidFill>
                            <a:schemeClr val="tx1"/>
                          </a:solidFill>
                          <a:effectLst/>
                          <a:latin typeface="Times New Roman" panose="02020603050405020304" pitchFamily="18" charset="0"/>
                          <a:ea typeface="+mn-ea"/>
                          <a:cs typeface="Times New Roman" panose="02020603050405020304" pitchFamily="18" charset="0"/>
                        </a:rPr>
                        <a:t>Genlin</a:t>
                      </a:r>
                      <a:r>
                        <a:rPr lang="en-IN" sz="1400" u="none" strike="noStrike" kern="1200" dirty="0">
                          <a:solidFill>
                            <a:schemeClr val="tx1"/>
                          </a:solidFill>
                          <a:effectLst/>
                          <a:latin typeface="Times New Roman" panose="02020603050405020304" pitchFamily="18" charset="0"/>
                          <a:ea typeface="+mn-ea"/>
                          <a:cs typeface="Times New Roman" panose="02020603050405020304" pitchFamily="18" charset="0"/>
                        </a:rPr>
                        <a:t> Ji</a:t>
                      </a:r>
                      <a:endParaRPr lang="en-IN" sz="1400" u="none"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400" kern="1200" dirty="0">
                          <a:solidFill>
                            <a:schemeClr val="dk1"/>
                          </a:solidFill>
                          <a:effectLst/>
                          <a:latin typeface="Times New Roman" panose="02020603050405020304" pitchFamily="18" charset="0"/>
                          <a:ea typeface="+mn-ea"/>
                          <a:cs typeface="Times New Roman" panose="02020603050405020304" pitchFamily="18" charset="0"/>
                        </a:rPr>
                        <a:t>PSO Algorithm</a:t>
                      </a:r>
                    </a:p>
                    <a:p>
                      <a:pPr marL="285750" indent="-285750">
                        <a:buFont typeface="Arial" panose="020B0604020202020204" pitchFamily="34" charset="0"/>
                        <a:buChar char="•"/>
                      </a:pPr>
                      <a:r>
                        <a:rPr lang="en-US" sz="1400" kern="1200" dirty="0">
                          <a:solidFill>
                            <a:schemeClr val="dk1"/>
                          </a:solidFill>
                          <a:effectLst/>
                          <a:latin typeface="Times New Roman" panose="02020603050405020304" pitchFamily="18" charset="0"/>
                          <a:ea typeface="+mn-ea"/>
                          <a:cs typeface="Times New Roman" panose="02020603050405020304" pitchFamily="18" charset="0"/>
                        </a:rPr>
                        <a:t>Discrete Optimization</a:t>
                      </a:r>
                    </a:p>
                    <a:p>
                      <a:pPr marL="285750" indent="-285750">
                        <a:buFont typeface="Arial" panose="020B0604020202020204" pitchFamily="34" charset="0"/>
                        <a:buChar char="•"/>
                      </a:pPr>
                      <a:r>
                        <a:rPr lang="en-US" sz="1400" kern="1200" dirty="0">
                          <a:solidFill>
                            <a:schemeClr val="dk1"/>
                          </a:solidFill>
                          <a:effectLst/>
                          <a:latin typeface="Times New Roman" panose="02020603050405020304" pitchFamily="18" charset="0"/>
                          <a:ea typeface="+mn-ea"/>
                          <a:cs typeface="Times New Roman" panose="02020603050405020304" pitchFamily="18" charset="0"/>
                        </a:rPr>
                        <a:t>Binary Integer Programming</a:t>
                      </a:r>
                    </a:p>
                    <a:p>
                      <a:pPr marL="285750" indent="-285750">
                        <a:buFont typeface="Arial" panose="020B0604020202020204" pitchFamily="34" charset="0"/>
                        <a:buChar char="•"/>
                      </a:pPr>
                      <a:r>
                        <a:rPr lang="en-US" sz="1400" kern="1200" dirty="0">
                          <a:solidFill>
                            <a:schemeClr val="dk1"/>
                          </a:solidFill>
                          <a:effectLst/>
                          <a:latin typeface="Times New Roman" panose="02020603050405020304" pitchFamily="18" charset="0"/>
                          <a:ea typeface="+mn-ea"/>
                          <a:cs typeface="Times New Roman" panose="02020603050405020304" pitchFamily="18" charset="0"/>
                        </a:rPr>
                        <a:t>Constrained Optimization</a:t>
                      </a:r>
                      <a:endParaRPr lang="en-IN" sz="140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marL="285750" lvl="0" indent="-285750">
                        <a:buFont typeface="Arial" panose="020B0604020202020204" pitchFamily="34" charset="0"/>
                        <a:buChar char="•"/>
                      </a:pPr>
                      <a:r>
                        <a:rPr lang="en-US" sz="1400" kern="1200" dirty="0">
                          <a:solidFill>
                            <a:schemeClr val="dk1"/>
                          </a:solidFill>
                          <a:effectLst/>
                          <a:latin typeface="Times New Roman" panose="02020603050405020304" pitchFamily="18" charset="0"/>
                          <a:ea typeface="+mn-ea"/>
                          <a:cs typeface="Times New Roman" panose="02020603050405020304" pitchFamily="18" charset="0"/>
                        </a:rPr>
                        <a:t>Brief Explanation Of PSO</a:t>
                      </a:r>
                    </a:p>
                    <a:p>
                      <a:pPr marL="285750" lvl="0" indent="-285750">
                        <a:buFont typeface="Arial" panose="020B0604020202020204" pitchFamily="34" charset="0"/>
                        <a:buChar char="•"/>
                      </a:pPr>
                      <a:r>
                        <a:rPr lang="en-US" sz="1400" kern="1200" dirty="0">
                          <a:solidFill>
                            <a:schemeClr val="dk1"/>
                          </a:solidFill>
                          <a:effectLst/>
                          <a:latin typeface="Times New Roman" panose="02020603050405020304" pitchFamily="18" charset="0"/>
                          <a:ea typeface="+mn-ea"/>
                          <a:cs typeface="Times New Roman" panose="02020603050405020304" pitchFamily="18" charset="0"/>
                        </a:rPr>
                        <a:t>Comparison between Different Optimization Techniques</a:t>
                      </a:r>
                    </a:p>
                    <a:p>
                      <a:pPr marL="285750" lvl="0" indent="-285750">
                        <a:buFont typeface="Arial" panose="020B0604020202020204" pitchFamily="34" charset="0"/>
                        <a:buChar char="•"/>
                      </a:pPr>
                      <a:r>
                        <a:rPr lang="en-US" sz="1400" kern="1200" dirty="0">
                          <a:solidFill>
                            <a:schemeClr val="dk1"/>
                          </a:solidFill>
                          <a:effectLst/>
                          <a:latin typeface="Times New Roman" panose="02020603050405020304" pitchFamily="18" charset="0"/>
                          <a:ea typeface="+mn-ea"/>
                          <a:cs typeface="Times New Roman" panose="02020603050405020304" pitchFamily="18" charset="0"/>
                        </a:rPr>
                        <a:t>Drawbacks Of PSO</a:t>
                      </a:r>
                    </a:p>
                    <a:p>
                      <a:pPr marL="285750" lvl="0" indent="-285750">
                        <a:buFont typeface="Arial" panose="020B0604020202020204" pitchFamily="34" charset="0"/>
                        <a:buChar char="•"/>
                      </a:pPr>
                      <a:r>
                        <a:rPr lang="en-US" sz="1400" kern="1200" dirty="0">
                          <a:solidFill>
                            <a:schemeClr val="dk1"/>
                          </a:solidFill>
                          <a:effectLst/>
                          <a:latin typeface="Times New Roman" panose="02020603050405020304" pitchFamily="18" charset="0"/>
                          <a:ea typeface="+mn-ea"/>
                          <a:cs typeface="Times New Roman" panose="02020603050405020304" pitchFamily="18" charset="0"/>
                        </a:rPr>
                        <a:t>Evolution Of PSO</a:t>
                      </a:r>
                      <a:endParaRPr lang="en-IN" sz="1400" kern="1200" dirty="0">
                        <a:solidFill>
                          <a:schemeClr val="dk1"/>
                        </a:solidFill>
                        <a:effectLst/>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1004110564"/>
                  </a:ext>
                </a:extLst>
              </a:tr>
            </a:tbl>
          </a:graphicData>
        </a:graphic>
      </p:graphicFrame>
    </p:spTree>
    <p:extLst>
      <p:ext uri="{BB962C8B-B14F-4D97-AF65-F5344CB8AC3E}">
        <p14:creationId xmlns:p14="http://schemas.microsoft.com/office/powerpoint/2010/main" val="2071805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48737"/>
            <a:ext cx="2590800" cy="533400"/>
          </a:xfrm>
          <a:prstGeom prst="rect">
            <a:avLst/>
          </a:prstGeom>
          <a:noFill/>
          <a:ln>
            <a:noFill/>
          </a:ln>
        </p:spPr>
      </p:pic>
      <p:sp>
        <p:nvSpPr>
          <p:cNvPr id="8" name="Text Box 2"/>
          <p:cNvSpPr txBox="1">
            <a:spLocks noChangeArrowheads="1"/>
          </p:cNvSpPr>
          <p:nvPr/>
        </p:nvSpPr>
        <p:spPr bwMode="auto">
          <a:xfrm>
            <a:off x="4724400" y="0"/>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Automotive Vehicle Group</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       School of  ECE</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63400"/>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25737"/>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Date Placeholder 1"/>
          <p:cNvSpPr>
            <a:spLocks noGrp="1"/>
          </p:cNvSpPr>
          <p:nvPr>
            <p:ph type="dt" sz="half" idx="10"/>
          </p:nvPr>
        </p:nvSpPr>
        <p:spPr>
          <a:xfrm>
            <a:off x="152400" y="6495574"/>
            <a:ext cx="25146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85521212-8E1C-4238-A935-9EA49B3367AB}" type="datetime1">
              <a:rPr kumimoji="0" lang="en-US" sz="1200" b="1"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12/18/2021</a:t>
            </a:fld>
            <a:endParaRPr kumimoji="0" lang="en-US" sz="11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3" name="Footer Placeholder 2"/>
          <p:cNvSpPr>
            <a:spLocks noGrp="1"/>
          </p:cNvSpPr>
          <p:nvPr>
            <p:ph type="ftr" sz="quarter" idx="11"/>
          </p:nvPr>
        </p:nvSpPr>
        <p:spPr>
          <a:xfrm>
            <a:off x="3239068" y="6495574"/>
            <a:ext cx="3352801"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69961"/>
            <a:ext cx="20574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3</a:t>
            </a:r>
          </a:p>
        </p:txBody>
      </p:sp>
      <p:sp>
        <p:nvSpPr>
          <p:cNvPr id="5" name="Rectangle 4"/>
          <p:cNvSpPr/>
          <p:nvPr/>
        </p:nvSpPr>
        <p:spPr>
          <a:xfrm>
            <a:off x="443857" y="810737"/>
            <a:ext cx="2741841"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Literature Survey</a:t>
            </a: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12" name="Table 12"/>
          <p:cNvGraphicFramePr>
            <a:graphicFrameLocks noGrp="1"/>
          </p:cNvGraphicFramePr>
          <p:nvPr>
            <p:extLst>
              <p:ext uri="{D42A27DB-BD31-4B8C-83A1-F6EECF244321}">
                <p14:modId xmlns:p14="http://schemas.microsoft.com/office/powerpoint/2010/main" val="4123143813"/>
              </p:ext>
            </p:extLst>
          </p:nvPr>
        </p:nvGraphicFramePr>
        <p:xfrm>
          <a:off x="360680" y="1443196"/>
          <a:ext cx="8642350" cy="4919849"/>
        </p:xfrm>
        <a:graphic>
          <a:graphicData uri="http://schemas.openxmlformats.org/drawingml/2006/table">
            <a:tbl>
              <a:tblPr firstRow="1" bandRow="1">
                <a:tableStyleId>{5C22544A-7EE6-4342-B048-85BDC9FD1C3A}</a:tableStyleId>
              </a:tblPr>
              <a:tblGrid>
                <a:gridCol w="542068">
                  <a:extLst>
                    <a:ext uri="{9D8B030D-6E8A-4147-A177-3AD203B41FA5}">
                      <a16:colId xmlns:a16="http://schemas.microsoft.com/office/drawing/2014/main" val="20000"/>
                    </a:ext>
                  </a:extLst>
                </a:gridCol>
                <a:gridCol w="1078452">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295400">
                  <a:extLst>
                    <a:ext uri="{9D8B030D-6E8A-4147-A177-3AD203B41FA5}">
                      <a16:colId xmlns:a16="http://schemas.microsoft.com/office/drawing/2014/main" val="20003"/>
                    </a:ext>
                  </a:extLst>
                </a:gridCol>
                <a:gridCol w="1905000">
                  <a:extLst>
                    <a:ext uri="{9D8B030D-6E8A-4147-A177-3AD203B41FA5}">
                      <a16:colId xmlns:a16="http://schemas.microsoft.com/office/drawing/2014/main" val="20004"/>
                    </a:ext>
                  </a:extLst>
                </a:gridCol>
                <a:gridCol w="2678430">
                  <a:extLst>
                    <a:ext uri="{9D8B030D-6E8A-4147-A177-3AD203B41FA5}">
                      <a16:colId xmlns:a16="http://schemas.microsoft.com/office/drawing/2014/main" val="20005"/>
                    </a:ext>
                  </a:extLst>
                </a:gridCol>
              </a:tblGrid>
              <a:tr h="575415">
                <a:tc>
                  <a:txBody>
                    <a:bodyPr/>
                    <a:lstStyle/>
                    <a:p>
                      <a:pPr algn="ctr">
                        <a:buNone/>
                      </a:pPr>
                      <a:r>
                        <a:rPr lang="en-IN" sz="1400" dirty="0">
                          <a:latin typeface="Times New Roman" panose="02020603050405020304" pitchFamily="18" charset="0"/>
                          <a:cs typeface="Times New Roman" panose="02020603050405020304" pitchFamily="18" charset="0"/>
                        </a:rPr>
                        <a:t>Year</a:t>
                      </a:r>
                    </a:p>
                  </a:txBody>
                  <a:tcPr/>
                </a:tc>
                <a:tc>
                  <a:txBody>
                    <a:bodyPr/>
                    <a:lstStyle/>
                    <a:p>
                      <a:pPr algn="ctr"/>
                      <a:r>
                        <a:rPr lang="en-IN" sz="1400" dirty="0">
                          <a:latin typeface="Times New Roman" panose="02020603050405020304" pitchFamily="18" charset="0"/>
                          <a:cs typeface="Times New Roman" panose="02020603050405020304" pitchFamily="18" charset="0"/>
                        </a:rPr>
                        <a:t>Publication</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Paper Title</a:t>
                      </a:r>
                    </a:p>
                  </a:txBody>
                  <a:tcPr/>
                </a:tc>
                <a:tc>
                  <a:txBody>
                    <a:bodyPr/>
                    <a:lstStyle/>
                    <a:p>
                      <a:pPr algn="ctr"/>
                      <a:r>
                        <a:rPr lang="en-IN" sz="1400" dirty="0">
                          <a:latin typeface="Times New Roman" panose="02020603050405020304" pitchFamily="18" charset="0"/>
                          <a:cs typeface="Times New Roman" panose="02020603050405020304" pitchFamily="18" charset="0"/>
                        </a:rPr>
                        <a:t>Author</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Methodology</a:t>
                      </a:r>
                    </a:p>
                  </a:txBody>
                  <a:tcPr/>
                </a:tc>
                <a:tc>
                  <a:txBody>
                    <a:bodyPr/>
                    <a:lstStyle/>
                    <a:p>
                      <a:pPr algn="ctr"/>
                      <a:r>
                        <a:rPr lang="en-IN" sz="1400" dirty="0">
                          <a:latin typeface="Times New Roman" panose="02020603050405020304" pitchFamily="18" charset="0"/>
                          <a:cs typeface="Times New Roman" panose="02020603050405020304" pitchFamily="18" charset="0"/>
                        </a:rPr>
                        <a:t>Outcomes of the Paper</a:t>
                      </a:r>
                    </a:p>
                  </a:txBody>
                  <a:tcPr/>
                </a:tc>
                <a:extLst>
                  <a:ext uri="{0D108BD9-81ED-4DB2-BD59-A6C34878D82A}">
                    <a16:rowId xmlns:a16="http://schemas.microsoft.com/office/drawing/2014/main" val="10000"/>
                  </a:ext>
                </a:extLst>
              </a:tr>
              <a:tr h="2344940">
                <a:tc>
                  <a:txBody>
                    <a:bodyPr/>
                    <a:lstStyle/>
                    <a:p>
                      <a:pPr algn="ctr">
                        <a:buNone/>
                      </a:pPr>
                      <a:r>
                        <a:rPr lang="en-US" sz="1400" dirty="0">
                          <a:latin typeface="Times New Roman" panose="02020603050405020304" pitchFamily="18" charset="0"/>
                          <a:cs typeface="Times New Roman" panose="02020603050405020304" pitchFamily="18" charset="0"/>
                        </a:rPr>
                        <a:t>2</a:t>
                      </a:r>
                      <a:r>
                        <a:rPr lang="en-IN" sz="1400" dirty="0">
                          <a:latin typeface="Times New Roman" panose="02020603050405020304" pitchFamily="18" charset="0"/>
                          <a:cs typeface="Times New Roman" panose="02020603050405020304" pitchFamily="18" charset="0"/>
                        </a:rPr>
                        <a:t>019</a:t>
                      </a:r>
                    </a:p>
                  </a:txBody>
                  <a:tcPr/>
                </a:tc>
                <a:tc>
                  <a:txBody>
                    <a:bodyPr/>
                    <a:lstStyle/>
                    <a:p>
                      <a:pPr algn="ctr"/>
                      <a:r>
                        <a:rPr lang="en-US" sz="1400" dirty="0">
                          <a:latin typeface="Times New Roman" panose="02020603050405020304" pitchFamily="18" charset="0"/>
                          <a:cs typeface="Times New Roman" panose="02020603050405020304" pitchFamily="18" charset="0"/>
                        </a:rPr>
                        <a:t>DOI:10.1016/j.jocs.2020.101104</a:t>
                      </a:r>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Nature-Inspired Optimization Algorithms: Challenges and Open Problem</a:t>
                      </a:r>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a:latin typeface="Times New Roman" panose="02020603050405020304" pitchFamily="18" charset="0"/>
                          <a:cs typeface="Times New Roman" panose="02020603050405020304" pitchFamily="18" charset="0"/>
                        </a:rPr>
                        <a:t>Xin-She Yang</a:t>
                      </a:r>
                    </a:p>
                  </a:txBody>
                  <a:tcPr/>
                </a:tc>
                <a:tc>
                  <a:txBody>
                    <a:bodyPr/>
                    <a:lstStyle/>
                    <a:p>
                      <a:pPr marL="285750" indent="-285750" algn="l">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Genetic, Ant colony, Particle swarm optimization       algorithms</a:t>
                      </a:r>
                    </a:p>
                    <a:p>
                      <a:pPr marL="285750" indent="-285750" algn="l">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Newton Raphson, Lyapunov, Von Neuman methods</a:t>
                      </a:r>
                    </a:p>
                  </a:txBody>
                  <a:tcPr/>
                </a:tc>
                <a:tc>
                  <a:txBody>
                    <a:bodyPr/>
                    <a:lstStyle/>
                    <a:p>
                      <a:pPr marL="171450" indent="-1714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Talks about challenges faced such as stability ,convergence, performance etc. in nature-inspired algorithms from theoretical perspective.</a:t>
                      </a:r>
                    </a:p>
                    <a:p>
                      <a:pPr marL="171450" indent="-1714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Provides better understanding of the algorithms in terms of its convergence behavior, stability, advantages and as well as disadvantages.</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999494">
                <a:tc>
                  <a:txBody>
                    <a:bodyPr/>
                    <a:lstStyle/>
                    <a:p>
                      <a:pPr algn="ctr">
                        <a:buNone/>
                      </a:pPr>
                      <a:r>
                        <a:rPr lang="en-US" sz="1400" dirty="0">
                          <a:latin typeface="Times New Roman" panose="02020603050405020304" pitchFamily="18" charset="0"/>
                          <a:cs typeface="Times New Roman" panose="02020603050405020304" pitchFamily="18" charset="0"/>
                        </a:rPr>
                        <a:t>2019</a:t>
                      </a:r>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defRPr/>
                      </a:pPr>
                      <a:r>
                        <a:rPr lang="en-IN" sz="1400" dirty="0">
                          <a:latin typeface="Times New Roman" panose="02020603050405020304" pitchFamily="18" charset="0"/>
                          <a:cs typeface="Times New Roman" panose="02020603050405020304" pitchFamily="18" charset="0"/>
                        </a:rPr>
                        <a:t>DOI: 10.1007/s13369-019-03991-8</a:t>
                      </a: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0" i="0" kern="1200" dirty="0">
                          <a:solidFill>
                            <a:schemeClr val="dk1"/>
                          </a:solidFill>
                          <a:effectLst/>
                          <a:latin typeface="Times New Roman" panose="02020603050405020304" pitchFamily="18" charset="0"/>
                          <a:ea typeface="+mn-ea"/>
                          <a:cs typeface="Times New Roman" panose="02020603050405020304" pitchFamily="18" charset="0"/>
                        </a:rPr>
                        <a:t>On Stability Analysis of Particle Swarm Optimization Algorithm</a:t>
                      </a:r>
                    </a:p>
                    <a:p>
                      <a:pPr algn="ctr">
                        <a:buNone/>
                      </a:pPr>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US" sz="1400" dirty="0">
                          <a:latin typeface="Times New Roman" panose="02020603050405020304" pitchFamily="18" charset="0"/>
                          <a:cs typeface="Times New Roman" panose="02020603050405020304" pitchFamily="18" charset="0"/>
                        </a:rPr>
                        <a:t>1.Anshul Gopal</a:t>
                      </a:r>
                    </a:p>
                    <a:p>
                      <a:pPr algn="l"/>
                      <a:r>
                        <a:rPr lang="en-US" sz="1400" dirty="0">
                          <a:latin typeface="Times New Roman" panose="02020603050405020304" pitchFamily="18" charset="0"/>
                          <a:cs typeface="Times New Roman" panose="02020603050405020304" pitchFamily="18" charset="0"/>
                        </a:rPr>
                        <a:t>2.Jagdish Bansal</a:t>
                      </a:r>
                    </a:p>
                    <a:p>
                      <a:pPr algn="l"/>
                      <a:r>
                        <a:rPr lang="en-US" sz="1400" dirty="0">
                          <a:latin typeface="Times New Roman" panose="02020603050405020304" pitchFamily="18" charset="0"/>
                          <a:cs typeface="Times New Roman" panose="02020603050405020304" pitchFamily="18" charset="0"/>
                        </a:rPr>
                        <a:t>3.Mohammad Mahdi </a:t>
                      </a:r>
                      <a:r>
                        <a:rPr lang="en-US" sz="1400" dirty="0" err="1">
                          <a:latin typeface="Times New Roman" panose="02020603050405020304" pitchFamily="18" charset="0"/>
                          <a:cs typeface="Times New Roman" panose="02020603050405020304" pitchFamily="18" charset="0"/>
                        </a:rPr>
                        <a:t>Sultani</a:t>
                      </a:r>
                      <a:endParaRPr lang="en-IN" sz="1400"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PSO Algorithm</a:t>
                      </a:r>
                      <a:endParaRPr lang="en-IN" sz="1400"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Von </a:t>
                      </a:r>
                      <a:r>
                        <a:rPr lang="en-IN" sz="1400" dirty="0" err="1">
                          <a:latin typeface="Times New Roman" panose="02020603050405020304" pitchFamily="18" charset="0"/>
                          <a:cs typeface="Times New Roman" panose="02020603050405020304" pitchFamily="18" charset="0"/>
                        </a:rPr>
                        <a:t>Nuemann</a:t>
                      </a:r>
                      <a:r>
                        <a:rPr lang="en-IN" sz="1400" dirty="0">
                          <a:latin typeface="Times New Roman" panose="02020603050405020304" pitchFamily="18" charset="0"/>
                          <a:cs typeface="Times New Roman" panose="02020603050405020304" pitchFamily="18" charset="0"/>
                        </a:rPr>
                        <a:t> Stability criteria</a:t>
                      </a:r>
                    </a:p>
                    <a:p>
                      <a:pPr marL="285750" indent="-285750" algn="l">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Stability Analysis</a:t>
                      </a:r>
                    </a:p>
                    <a:p>
                      <a:pPr marL="0" indent="0" algn="l">
                        <a:buFont typeface="Arial" panose="020B0604020202020204" pitchFamily="34" charset="0"/>
                        <a:buNone/>
                      </a:pPr>
                      <a:endParaRPr lang="en-US" sz="1400" dirty="0">
                        <a:latin typeface="Times New Roman" panose="02020603050405020304" pitchFamily="18" charset="0"/>
                        <a:cs typeface="Times New Roman" panose="02020603050405020304" pitchFamily="18" charset="0"/>
                      </a:endParaRPr>
                    </a:p>
                  </a:txBody>
                  <a:tcPr/>
                </a:tc>
                <a:tc>
                  <a:txBody>
                    <a:bodyPr/>
                    <a:lstStyle/>
                    <a:p>
                      <a:pPr marL="171450" indent="-1714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Stability analysis was performed to limit the error generated during the iterative process of the PSO algorithm.</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48737"/>
            <a:ext cx="2590800" cy="533400"/>
          </a:xfrm>
          <a:prstGeom prst="rect">
            <a:avLst/>
          </a:prstGeom>
          <a:noFill/>
          <a:ln>
            <a:noFill/>
          </a:ln>
        </p:spPr>
      </p:pic>
      <p:sp>
        <p:nvSpPr>
          <p:cNvPr id="8" name="Text Box 2"/>
          <p:cNvSpPr txBox="1">
            <a:spLocks noChangeArrowheads="1"/>
          </p:cNvSpPr>
          <p:nvPr/>
        </p:nvSpPr>
        <p:spPr bwMode="auto">
          <a:xfrm>
            <a:off x="4724400" y="0"/>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Automotive Vehicle Group</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       School of  ECE</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63400"/>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25737"/>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Date Placeholder 1"/>
          <p:cNvSpPr>
            <a:spLocks noGrp="1"/>
          </p:cNvSpPr>
          <p:nvPr>
            <p:ph type="dt" sz="half" idx="10"/>
          </p:nvPr>
        </p:nvSpPr>
        <p:spPr>
          <a:xfrm>
            <a:off x="152400" y="6495574"/>
            <a:ext cx="25146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85521212-8E1C-4238-A935-9EA49B3367AB}" type="datetime1">
              <a:rPr kumimoji="0" lang="en-US" sz="1200" b="1"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12/18/2021</a:t>
            </a:fld>
            <a:endParaRPr kumimoji="0" lang="en-US" sz="11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3" name="Footer Placeholder 2"/>
          <p:cNvSpPr>
            <a:spLocks noGrp="1"/>
          </p:cNvSpPr>
          <p:nvPr>
            <p:ph type="ftr" sz="quarter" idx="11"/>
          </p:nvPr>
        </p:nvSpPr>
        <p:spPr>
          <a:xfrm>
            <a:off x="3239068" y="6495574"/>
            <a:ext cx="3352801"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69961"/>
            <a:ext cx="20574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3</a:t>
            </a:r>
          </a:p>
        </p:txBody>
      </p:sp>
      <p:sp>
        <p:nvSpPr>
          <p:cNvPr id="5" name="Rectangle 4"/>
          <p:cNvSpPr/>
          <p:nvPr/>
        </p:nvSpPr>
        <p:spPr>
          <a:xfrm>
            <a:off x="443857" y="810737"/>
            <a:ext cx="2741841"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Literature Survey</a:t>
            </a: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12" name="Table 12"/>
          <p:cNvGraphicFramePr>
            <a:graphicFrameLocks noGrp="1"/>
          </p:cNvGraphicFramePr>
          <p:nvPr>
            <p:extLst>
              <p:ext uri="{D42A27DB-BD31-4B8C-83A1-F6EECF244321}">
                <p14:modId xmlns:p14="http://schemas.microsoft.com/office/powerpoint/2010/main" val="4119474138"/>
              </p:ext>
            </p:extLst>
          </p:nvPr>
        </p:nvGraphicFramePr>
        <p:xfrm>
          <a:off x="360680" y="1443196"/>
          <a:ext cx="8642350" cy="4932035"/>
        </p:xfrm>
        <a:graphic>
          <a:graphicData uri="http://schemas.openxmlformats.org/drawingml/2006/table">
            <a:tbl>
              <a:tblPr firstRow="1" bandRow="1">
                <a:tableStyleId>{5C22544A-7EE6-4342-B048-85BDC9FD1C3A}</a:tableStyleId>
              </a:tblPr>
              <a:tblGrid>
                <a:gridCol w="542068">
                  <a:extLst>
                    <a:ext uri="{9D8B030D-6E8A-4147-A177-3AD203B41FA5}">
                      <a16:colId xmlns:a16="http://schemas.microsoft.com/office/drawing/2014/main" val="20000"/>
                    </a:ext>
                  </a:extLst>
                </a:gridCol>
                <a:gridCol w="1078452">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295400">
                  <a:extLst>
                    <a:ext uri="{9D8B030D-6E8A-4147-A177-3AD203B41FA5}">
                      <a16:colId xmlns:a16="http://schemas.microsoft.com/office/drawing/2014/main" val="20003"/>
                    </a:ext>
                  </a:extLst>
                </a:gridCol>
                <a:gridCol w="1905000">
                  <a:extLst>
                    <a:ext uri="{9D8B030D-6E8A-4147-A177-3AD203B41FA5}">
                      <a16:colId xmlns:a16="http://schemas.microsoft.com/office/drawing/2014/main" val="20004"/>
                    </a:ext>
                  </a:extLst>
                </a:gridCol>
                <a:gridCol w="2678430">
                  <a:extLst>
                    <a:ext uri="{9D8B030D-6E8A-4147-A177-3AD203B41FA5}">
                      <a16:colId xmlns:a16="http://schemas.microsoft.com/office/drawing/2014/main" val="20005"/>
                    </a:ext>
                  </a:extLst>
                </a:gridCol>
              </a:tblGrid>
              <a:tr h="575415">
                <a:tc>
                  <a:txBody>
                    <a:bodyPr/>
                    <a:lstStyle/>
                    <a:p>
                      <a:pPr algn="ctr">
                        <a:buNone/>
                      </a:pPr>
                      <a:r>
                        <a:rPr lang="en-IN" sz="1400" dirty="0">
                          <a:latin typeface="Times New Roman" panose="02020603050405020304" pitchFamily="18" charset="0"/>
                          <a:cs typeface="Times New Roman" panose="02020603050405020304" pitchFamily="18" charset="0"/>
                        </a:rPr>
                        <a:t>Year</a:t>
                      </a:r>
                    </a:p>
                  </a:txBody>
                  <a:tcPr/>
                </a:tc>
                <a:tc>
                  <a:txBody>
                    <a:bodyPr/>
                    <a:lstStyle/>
                    <a:p>
                      <a:pPr algn="ctr"/>
                      <a:r>
                        <a:rPr lang="en-IN" sz="1400" dirty="0">
                          <a:latin typeface="Times New Roman" panose="02020603050405020304" pitchFamily="18" charset="0"/>
                          <a:cs typeface="Times New Roman" panose="02020603050405020304" pitchFamily="18" charset="0"/>
                        </a:rPr>
                        <a:t>Publication</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Paper Title</a:t>
                      </a:r>
                    </a:p>
                  </a:txBody>
                  <a:tcPr/>
                </a:tc>
                <a:tc>
                  <a:txBody>
                    <a:bodyPr/>
                    <a:lstStyle/>
                    <a:p>
                      <a:pPr algn="ctr"/>
                      <a:r>
                        <a:rPr lang="en-IN" sz="1400" dirty="0">
                          <a:latin typeface="Times New Roman" panose="02020603050405020304" pitchFamily="18" charset="0"/>
                          <a:cs typeface="Times New Roman" panose="02020603050405020304" pitchFamily="18" charset="0"/>
                        </a:rPr>
                        <a:t>Author</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Methodology</a:t>
                      </a:r>
                    </a:p>
                  </a:txBody>
                  <a:tcPr/>
                </a:tc>
                <a:tc>
                  <a:txBody>
                    <a:bodyPr/>
                    <a:lstStyle/>
                    <a:p>
                      <a:pPr algn="ctr"/>
                      <a:r>
                        <a:rPr lang="en-IN" sz="1400" dirty="0">
                          <a:latin typeface="Times New Roman" panose="02020603050405020304" pitchFamily="18" charset="0"/>
                          <a:cs typeface="Times New Roman" panose="02020603050405020304" pitchFamily="18" charset="0"/>
                        </a:rPr>
                        <a:t>Outcomes of the Paper</a:t>
                      </a:r>
                    </a:p>
                  </a:txBody>
                  <a:tcPr/>
                </a:tc>
                <a:extLst>
                  <a:ext uri="{0D108BD9-81ED-4DB2-BD59-A6C34878D82A}">
                    <a16:rowId xmlns:a16="http://schemas.microsoft.com/office/drawing/2014/main" val="10000"/>
                  </a:ext>
                </a:extLst>
              </a:tr>
              <a:tr h="2344940">
                <a:tc>
                  <a:txBody>
                    <a:bodyPr/>
                    <a:lstStyle/>
                    <a:p>
                      <a:pPr algn="ctr">
                        <a:buNone/>
                      </a:pPr>
                      <a:r>
                        <a:rPr lang="en-US" sz="1400" dirty="0">
                          <a:latin typeface="Times New Roman" panose="02020603050405020304" pitchFamily="18" charset="0"/>
                          <a:cs typeface="Times New Roman" panose="02020603050405020304" pitchFamily="18" charset="0"/>
                        </a:rPr>
                        <a:t>2</a:t>
                      </a:r>
                      <a:r>
                        <a:rPr lang="en-IN" sz="1400" dirty="0">
                          <a:latin typeface="Times New Roman" panose="02020603050405020304" pitchFamily="18" charset="0"/>
                          <a:cs typeface="Times New Roman" panose="02020603050405020304" pitchFamily="18" charset="0"/>
                        </a:rPr>
                        <a:t>013</a:t>
                      </a:r>
                    </a:p>
                  </a:txBody>
                  <a:tcPr/>
                </a:tc>
                <a:tc>
                  <a:txBody>
                    <a:bodyPr/>
                    <a:lstStyle/>
                    <a:p>
                      <a:pPr algn="ctr"/>
                      <a:r>
                        <a:rPr lang="en-IN" sz="1400" dirty="0">
                          <a:latin typeface="Times New Roman" panose="02020603050405020304" pitchFamily="18" charset="0"/>
                          <a:cs typeface="Times New Roman" panose="02020603050405020304" pitchFamily="18" charset="0"/>
                        </a:rPr>
                        <a:t>-</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IN" sz="1400" dirty="0">
                          <a:latin typeface="Times New Roman" panose="02020603050405020304" pitchFamily="18" charset="0"/>
                          <a:cs typeface="Times New Roman" panose="02020603050405020304" pitchFamily="18" charset="0"/>
                        </a:rPr>
                        <a:t>Particle Swarm Optimization Stability Analysis</a:t>
                      </a:r>
                    </a:p>
                  </a:txBody>
                  <a:tcPr/>
                </a:tc>
                <a:tc>
                  <a:txBody>
                    <a:bodyPr/>
                    <a:lstStyle/>
                    <a:p>
                      <a:pPr algn="l"/>
                      <a:r>
                        <a:rPr lang="en-IN" sz="1400" dirty="0" err="1">
                          <a:latin typeface="Times New Roman" panose="02020603050405020304" pitchFamily="18" charset="0"/>
                          <a:cs typeface="Times New Roman" panose="02020603050405020304" pitchFamily="18" charset="0"/>
                        </a:rPr>
                        <a:t>Djaneye-Boundjou</a:t>
                      </a:r>
                      <a:r>
                        <a:rPr lang="en-IN" sz="1400" dirty="0">
                          <a:latin typeface="Times New Roman" panose="02020603050405020304" pitchFamily="18" charset="0"/>
                          <a:cs typeface="Times New Roman" panose="02020603050405020304" pitchFamily="18" charset="0"/>
                        </a:rPr>
                        <a:t>, </a:t>
                      </a:r>
                      <a:r>
                        <a:rPr lang="en-IN" sz="1400" dirty="0" err="1">
                          <a:latin typeface="Times New Roman" panose="02020603050405020304" pitchFamily="18" charset="0"/>
                          <a:cs typeface="Times New Roman" panose="02020603050405020304" pitchFamily="18" charset="0"/>
                        </a:rPr>
                        <a:t>Ouboti</a:t>
                      </a:r>
                      <a:r>
                        <a:rPr lang="en-IN" sz="1400" dirty="0">
                          <a:latin typeface="Times New Roman" panose="02020603050405020304" pitchFamily="18" charset="0"/>
                          <a:cs typeface="Times New Roman" panose="02020603050405020304" pitchFamily="18" charset="0"/>
                        </a:rPr>
                        <a:t> </a:t>
                      </a:r>
                      <a:r>
                        <a:rPr lang="en-IN" sz="1400" dirty="0" err="1">
                          <a:latin typeface="Times New Roman" panose="02020603050405020304" pitchFamily="18" charset="0"/>
                          <a:cs typeface="Times New Roman" panose="02020603050405020304" pitchFamily="18" charset="0"/>
                        </a:rPr>
                        <a:t>Seydou</a:t>
                      </a:r>
                      <a:r>
                        <a:rPr lang="en-IN" sz="1400" dirty="0">
                          <a:latin typeface="Times New Roman" panose="02020603050405020304" pitchFamily="18" charset="0"/>
                          <a:cs typeface="Times New Roman" panose="02020603050405020304" pitchFamily="18" charset="0"/>
                        </a:rPr>
                        <a:t> </a:t>
                      </a:r>
                      <a:r>
                        <a:rPr lang="en-IN" sz="1400" dirty="0" err="1">
                          <a:latin typeface="Times New Roman" panose="02020603050405020304" pitchFamily="18" charset="0"/>
                          <a:cs typeface="Times New Roman" panose="02020603050405020304" pitchFamily="18" charset="0"/>
                        </a:rPr>
                        <a:t>Eyanna</a:t>
                      </a:r>
                      <a:r>
                        <a:rPr lang="en-IN" sz="1400" dirty="0">
                          <a:latin typeface="Times New Roman" panose="02020603050405020304" pitchFamily="18" charset="0"/>
                          <a:cs typeface="Times New Roman" panose="02020603050405020304" pitchFamily="18" charset="0"/>
                        </a:rPr>
                        <a:t> </a:t>
                      </a:r>
                    </a:p>
                  </a:txBody>
                  <a:tcPr/>
                </a:tc>
                <a:tc>
                  <a:txBody>
                    <a:bodyPr/>
                    <a:lstStyle/>
                    <a:p>
                      <a:pPr marL="285750" indent="-285750" algn="l">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Lyapunov based approach</a:t>
                      </a:r>
                    </a:p>
                    <a:p>
                      <a:pPr marL="285750" indent="-285750" algn="l">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LaSalle-Yoshizawa theorem</a:t>
                      </a: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Designing the Adaptive PSO</a:t>
                      </a:r>
                    </a:p>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Study of Stability and Convergence </a:t>
                      </a:r>
                    </a:p>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Purpose of Velocity Clamping </a:t>
                      </a:r>
                    </a:p>
                    <a:p>
                      <a:pPr marL="171450" indent="-1714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   Effect of Inertia Factor on the                    PSO algorithm</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999494">
                <a:tc>
                  <a:txBody>
                    <a:bodyPr/>
                    <a:lstStyle/>
                    <a:p>
                      <a:pPr algn="ctr">
                        <a:buNone/>
                      </a:pPr>
                      <a:r>
                        <a:rPr lang="en-US" sz="1400" dirty="0">
                          <a:latin typeface="Times New Roman" panose="02020603050405020304" pitchFamily="18" charset="0"/>
                          <a:cs typeface="Times New Roman" panose="02020603050405020304" pitchFamily="18" charset="0"/>
                        </a:rPr>
                        <a:t>2019</a:t>
                      </a:r>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defRPr/>
                      </a:pPr>
                      <a:r>
                        <a:rPr lang="en-IN" sz="1400" dirty="0">
                          <a:latin typeface="Times New Roman" panose="02020603050405020304" pitchFamily="18" charset="0"/>
                          <a:cs typeface="Times New Roman" panose="02020603050405020304" pitchFamily="18" charset="0"/>
                        </a:rPr>
                        <a:t>-</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A Constriction Factor Based Particle Swarm Optimization for Economic Dispatch</a:t>
                      </a:r>
                    </a:p>
                  </a:txBody>
                  <a:tcPr/>
                </a:tc>
                <a:tc>
                  <a:txBody>
                    <a:bodyPr/>
                    <a:lstStyle/>
                    <a:p>
                      <a:pPr algn="l"/>
                      <a:r>
                        <a:rPr lang="en-IN" sz="1400" dirty="0">
                          <a:latin typeface="Times New Roman" panose="02020603050405020304" pitchFamily="18" charset="0"/>
                          <a:cs typeface="Times New Roman" panose="02020603050405020304" pitchFamily="18" charset="0"/>
                        </a:rPr>
                        <a:t>Shi Yao Lim, Mohammad </a:t>
                      </a:r>
                      <a:r>
                        <a:rPr lang="en-IN" sz="1400" dirty="0" err="1">
                          <a:latin typeface="Times New Roman" panose="02020603050405020304" pitchFamily="18" charset="0"/>
                          <a:cs typeface="Times New Roman" panose="02020603050405020304" pitchFamily="18" charset="0"/>
                        </a:rPr>
                        <a:t>Montakhab</a:t>
                      </a:r>
                      <a:r>
                        <a:rPr lang="en-IN" sz="1400" dirty="0">
                          <a:latin typeface="Times New Roman" panose="02020603050405020304" pitchFamily="18" charset="0"/>
                          <a:cs typeface="Times New Roman" panose="02020603050405020304" pitchFamily="18" charset="0"/>
                        </a:rPr>
                        <a:t>, and Hassan Nouri </a:t>
                      </a:r>
                    </a:p>
                  </a:txBody>
                  <a:tcPr/>
                </a:tc>
                <a:tc>
                  <a:txBody>
                    <a:bodyPr/>
                    <a:lstStyle/>
                    <a:p>
                      <a:pPr marL="285750" indent="-285750" algn="l">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Constriction Factor based Particle Swarm Optimisation</a:t>
                      </a:r>
                    </a:p>
                    <a:p>
                      <a:pPr marL="0" indent="0" algn="l">
                        <a:buFont typeface="Arial" panose="020B0604020202020204" pitchFamily="34" charset="0"/>
                        <a:buNone/>
                      </a:pPr>
                      <a:endParaRPr lang="en-IN" sz="1400" dirty="0">
                        <a:latin typeface="Times New Roman" panose="02020603050405020304" pitchFamily="18" charset="0"/>
                        <a:cs typeface="Times New Roman" panose="02020603050405020304" pitchFamily="18" charset="0"/>
                      </a:endParaRPr>
                    </a:p>
                    <a:p>
                      <a:pPr marL="0" indent="0" algn="l">
                        <a:buFont typeface="Arial" panose="020B0604020202020204" pitchFamily="34" charset="0"/>
                        <a:buNone/>
                      </a:pPr>
                      <a:endParaRPr lang="en-US" sz="1400" dirty="0">
                        <a:latin typeface="Times New Roman" panose="02020603050405020304" pitchFamily="18" charset="0"/>
                        <a:cs typeface="Times New Roman" panose="02020603050405020304" pitchFamily="18" charset="0"/>
                      </a:endParaRPr>
                    </a:p>
                  </a:txBody>
                  <a:tcPr/>
                </a:tc>
                <a:tc>
                  <a:txBody>
                    <a:bodyPr/>
                    <a:lstStyle/>
                    <a:p>
                      <a:pPr marL="171450" indent="-1714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Robust convergence characteristics.</a:t>
                      </a:r>
                    </a:p>
                    <a:p>
                      <a:pPr marL="171450" indent="-1714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CFBPSO algorithm improves the convergence and performs better when compared with the improved PSO  </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65937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48737"/>
            <a:ext cx="2590800" cy="533400"/>
          </a:xfrm>
          <a:prstGeom prst="rect">
            <a:avLst/>
          </a:prstGeom>
          <a:noFill/>
          <a:ln>
            <a:noFill/>
          </a:ln>
        </p:spPr>
      </p:pic>
      <p:sp>
        <p:nvSpPr>
          <p:cNvPr id="8" name="Text Box 2"/>
          <p:cNvSpPr txBox="1">
            <a:spLocks noChangeArrowheads="1"/>
          </p:cNvSpPr>
          <p:nvPr/>
        </p:nvSpPr>
        <p:spPr bwMode="auto">
          <a:xfrm>
            <a:off x="4724400" y="0"/>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Automotive Vehicle Group</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ctr" defTabSz="914400" rtl="0" eaLnBrk="1" fontAlgn="auto" latinLnBrk="0" hangingPunct="1">
              <a:lnSpc>
                <a:spcPct val="100000"/>
              </a:lnSpc>
              <a:spcBef>
                <a:spcPts val="0"/>
              </a:spcBef>
              <a:spcAft>
                <a:spcPts val="0"/>
              </a:spcAft>
              <a:buClrTx/>
              <a:buSzTx/>
              <a:buFontTx/>
              <a:buNone/>
              <a:tabLst>
                <a:tab pos="2865755" algn="ctr"/>
                <a:tab pos="5731510" algn="r"/>
              </a:tabLst>
              <a:defRPr/>
            </a:pPr>
            <a:r>
              <a:rPr kumimoji="0" lang="en-US" sz="1800" b="1" i="0" u="none" strike="noStrike" kern="1200" cap="none" spc="0" normalizeH="0" baseline="0" noProof="0" dirty="0">
                <a:ln>
                  <a:noFill/>
                </a:ln>
                <a:solidFill>
                  <a:srgbClr val="C00000"/>
                </a:solidFill>
                <a:effectLst/>
                <a:uLnTx/>
                <a:uFillTx/>
                <a:latin typeface="Times New Roman" panose="02020603050405020304"/>
                <a:ea typeface="Calibri" panose="020F0502020204030204"/>
                <a:cs typeface="Times New Roman" panose="02020603050405020304"/>
              </a:rPr>
              <a:t>       School of  ECE</a:t>
            </a:r>
            <a:endParaRPr kumimoji="0" lang="en-US" sz="14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a:p>
            <a:pPr marL="0" marR="0" lvl="0" indent="0" algn="r" defTabSz="914400" rtl="0" eaLnBrk="1" fontAlgn="auto" latinLnBrk="0" hangingPunct="1">
              <a:lnSpc>
                <a:spcPct val="115000"/>
              </a:lnSpc>
              <a:spcBef>
                <a:spcPts val="0"/>
              </a:spcBef>
              <a:spcAft>
                <a:spcPts val="1000"/>
              </a:spcAft>
              <a:buClrTx/>
              <a:buSzTx/>
              <a:buFontTx/>
              <a:buNone/>
              <a:defRPr/>
            </a:pPr>
            <a:endParaRPr kumimoji="0" lang="en-US" sz="1100" b="0" i="0" u="none" strike="noStrike" kern="1200" cap="none" spc="0" normalizeH="0" baseline="0" noProof="0" dirty="0">
              <a:ln>
                <a:noFill/>
              </a:ln>
              <a:solidFill>
                <a:prstClr val="black"/>
              </a:solidFill>
              <a:effectLst/>
              <a:uLnTx/>
              <a:uFillTx/>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63400"/>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25737"/>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Date Placeholder 1"/>
          <p:cNvSpPr>
            <a:spLocks noGrp="1"/>
          </p:cNvSpPr>
          <p:nvPr>
            <p:ph type="dt" sz="half" idx="10"/>
          </p:nvPr>
        </p:nvSpPr>
        <p:spPr>
          <a:xfrm>
            <a:off x="152400" y="6495574"/>
            <a:ext cx="25146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85521212-8E1C-4238-A935-9EA49B3367AB}" type="datetime1">
              <a:rPr kumimoji="0" lang="en-US" sz="1200" b="1"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Times New Roman" panose="02020603050405020304" pitchFamily="18" charset="0"/>
              </a:rPr>
              <a:t>12/18/2021</a:t>
            </a:fld>
            <a:endParaRPr kumimoji="0" lang="en-US" sz="11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3" name="Footer Placeholder 2"/>
          <p:cNvSpPr>
            <a:spLocks noGrp="1"/>
          </p:cNvSpPr>
          <p:nvPr>
            <p:ph type="ftr" sz="quarter" idx="11"/>
          </p:nvPr>
        </p:nvSpPr>
        <p:spPr>
          <a:xfrm>
            <a:off x="3239068" y="6495574"/>
            <a:ext cx="3352801"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Mini Project- 2020</a:t>
            </a:r>
          </a:p>
        </p:txBody>
      </p:sp>
      <p:sp>
        <p:nvSpPr>
          <p:cNvPr id="9" name="Slide Number Placeholder 8"/>
          <p:cNvSpPr>
            <a:spLocks noGrp="1"/>
          </p:cNvSpPr>
          <p:nvPr>
            <p:ph type="sldNum" sz="quarter" idx="12"/>
          </p:nvPr>
        </p:nvSpPr>
        <p:spPr>
          <a:xfrm>
            <a:off x="6629400" y="6469961"/>
            <a:ext cx="20574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3</a:t>
            </a:r>
          </a:p>
        </p:txBody>
      </p:sp>
      <p:sp>
        <p:nvSpPr>
          <p:cNvPr id="5" name="Rectangle 4"/>
          <p:cNvSpPr/>
          <p:nvPr/>
        </p:nvSpPr>
        <p:spPr>
          <a:xfrm>
            <a:off x="443857" y="810737"/>
            <a:ext cx="2741841" cy="49244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Literature Survey</a:t>
            </a:r>
            <a:endParaRPr kumimoji="0" lang="en-US" sz="2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12" name="Table 12"/>
          <p:cNvGraphicFramePr>
            <a:graphicFrameLocks noGrp="1"/>
          </p:cNvGraphicFramePr>
          <p:nvPr>
            <p:extLst>
              <p:ext uri="{D42A27DB-BD31-4B8C-83A1-F6EECF244321}">
                <p14:modId xmlns:p14="http://schemas.microsoft.com/office/powerpoint/2010/main" val="2380448651"/>
              </p:ext>
            </p:extLst>
          </p:nvPr>
        </p:nvGraphicFramePr>
        <p:xfrm>
          <a:off x="342719" y="1279957"/>
          <a:ext cx="8642350" cy="5208902"/>
        </p:xfrm>
        <a:graphic>
          <a:graphicData uri="http://schemas.openxmlformats.org/drawingml/2006/table">
            <a:tbl>
              <a:tblPr firstRow="1" bandRow="1">
                <a:tableStyleId>{5C22544A-7EE6-4342-B048-85BDC9FD1C3A}</a:tableStyleId>
              </a:tblPr>
              <a:tblGrid>
                <a:gridCol w="542068">
                  <a:extLst>
                    <a:ext uri="{9D8B030D-6E8A-4147-A177-3AD203B41FA5}">
                      <a16:colId xmlns:a16="http://schemas.microsoft.com/office/drawing/2014/main" val="20000"/>
                    </a:ext>
                  </a:extLst>
                </a:gridCol>
                <a:gridCol w="1078452">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295400">
                  <a:extLst>
                    <a:ext uri="{9D8B030D-6E8A-4147-A177-3AD203B41FA5}">
                      <a16:colId xmlns:a16="http://schemas.microsoft.com/office/drawing/2014/main" val="20003"/>
                    </a:ext>
                  </a:extLst>
                </a:gridCol>
                <a:gridCol w="1905000">
                  <a:extLst>
                    <a:ext uri="{9D8B030D-6E8A-4147-A177-3AD203B41FA5}">
                      <a16:colId xmlns:a16="http://schemas.microsoft.com/office/drawing/2014/main" val="20004"/>
                    </a:ext>
                  </a:extLst>
                </a:gridCol>
                <a:gridCol w="2678430">
                  <a:extLst>
                    <a:ext uri="{9D8B030D-6E8A-4147-A177-3AD203B41FA5}">
                      <a16:colId xmlns:a16="http://schemas.microsoft.com/office/drawing/2014/main" val="20005"/>
                    </a:ext>
                  </a:extLst>
                </a:gridCol>
              </a:tblGrid>
              <a:tr h="332102">
                <a:tc>
                  <a:txBody>
                    <a:bodyPr/>
                    <a:lstStyle/>
                    <a:p>
                      <a:pPr algn="ctr">
                        <a:buNone/>
                      </a:pPr>
                      <a:r>
                        <a:rPr lang="en-IN" sz="1400" dirty="0">
                          <a:latin typeface="Times New Roman" panose="02020603050405020304" pitchFamily="18" charset="0"/>
                          <a:cs typeface="Times New Roman" panose="02020603050405020304" pitchFamily="18" charset="0"/>
                        </a:rPr>
                        <a:t>Year</a:t>
                      </a:r>
                    </a:p>
                  </a:txBody>
                  <a:tcPr/>
                </a:tc>
                <a:tc>
                  <a:txBody>
                    <a:bodyPr/>
                    <a:lstStyle/>
                    <a:p>
                      <a:pPr algn="ctr"/>
                      <a:r>
                        <a:rPr lang="en-IN" sz="1400" dirty="0">
                          <a:latin typeface="Times New Roman" panose="02020603050405020304" pitchFamily="18" charset="0"/>
                          <a:cs typeface="Times New Roman" panose="02020603050405020304" pitchFamily="18" charset="0"/>
                        </a:rPr>
                        <a:t>Publication</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Paper Title</a:t>
                      </a:r>
                    </a:p>
                  </a:txBody>
                  <a:tcPr/>
                </a:tc>
                <a:tc>
                  <a:txBody>
                    <a:bodyPr/>
                    <a:lstStyle/>
                    <a:p>
                      <a:pPr algn="ctr"/>
                      <a:r>
                        <a:rPr lang="en-IN" sz="1400" dirty="0">
                          <a:latin typeface="Times New Roman" panose="02020603050405020304" pitchFamily="18" charset="0"/>
                          <a:cs typeface="Times New Roman" panose="02020603050405020304" pitchFamily="18" charset="0"/>
                        </a:rPr>
                        <a:t>Author</a:t>
                      </a:r>
                    </a:p>
                  </a:txBody>
                  <a:tcPr/>
                </a:tc>
                <a:tc>
                  <a:txBody>
                    <a:bodyPr/>
                    <a:lstStyle/>
                    <a:p>
                      <a:pPr algn="ctr">
                        <a:buNone/>
                      </a:pPr>
                      <a:r>
                        <a:rPr lang="en-IN" sz="1400" dirty="0">
                          <a:latin typeface="Times New Roman" panose="02020603050405020304" pitchFamily="18" charset="0"/>
                          <a:cs typeface="Times New Roman" panose="02020603050405020304" pitchFamily="18" charset="0"/>
                        </a:rPr>
                        <a:t>Methodology</a:t>
                      </a:r>
                    </a:p>
                  </a:txBody>
                  <a:tcPr/>
                </a:tc>
                <a:tc>
                  <a:txBody>
                    <a:bodyPr/>
                    <a:lstStyle/>
                    <a:p>
                      <a:pPr algn="ctr"/>
                      <a:r>
                        <a:rPr lang="en-IN" sz="1400" dirty="0">
                          <a:latin typeface="Times New Roman" panose="02020603050405020304" pitchFamily="18" charset="0"/>
                          <a:cs typeface="Times New Roman" panose="02020603050405020304" pitchFamily="18" charset="0"/>
                        </a:rPr>
                        <a:t>Outcomes of the Paper</a:t>
                      </a:r>
                    </a:p>
                  </a:txBody>
                  <a:tcPr/>
                </a:tc>
                <a:extLst>
                  <a:ext uri="{0D108BD9-81ED-4DB2-BD59-A6C34878D82A}">
                    <a16:rowId xmlns:a16="http://schemas.microsoft.com/office/drawing/2014/main" val="10000"/>
                  </a:ext>
                </a:extLst>
              </a:tr>
              <a:tr h="2583349">
                <a:tc>
                  <a:txBody>
                    <a:bodyPr/>
                    <a:lstStyle/>
                    <a:p>
                      <a:pPr algn="ctr">
                        <a:buNone/>
                      </a:pPr>
                      <a:r>
                        <a:rPr lang="en-US" sz="1400" dirty="0">
                          <a:latin typeface="Times New Roman" panose="02020603050405020304" pitchFamily="18" charset="0"/>
                          <a:cs typeface="Times New Roman" panose="02020603050405020304" pitchFamily="18" charset="0"/>
                        </a:rPr>
                        <a:t>2</a:t>
                      </a:r>
                      <a:r>
                        <a:rPr lang="en-IN" sz="1400" dirty="0">
                          <a:latin typeface="Times New Roman" panose="02020603050405020304" pitchFamily="18" charset="0"/>
                          <a:cs typeface="Times New Roman" panose="02020603050405020304" pitchFamily="18" charset="0"/>
                        </a:rPr>
                        <a:t>011</a:t>
                      </a:r>
                    </a:p>
                  </a:txBody>
                  <a:tcPr/>
                </a:tc>
                <a:tc>
                  <a:txBody>
                    <a:bodyPr/>
                    <a:lstStyle/>
                    <a:p>
                      <a:pPr algn="ctr"/>
                      <a:r>
                        <a:rPr lang="en-US" sz="1400" dirty="0">
                          <a:latin typeface="Times New Roman" panose="02020603050405020304" pitchFamily="18" charset="0"/>
                          <a:cs typeface="Times New Roman" panose="02020603050405020304" pitchFamily="18" charset="0"/>
                        </a:rPr>
                        <a:t>School of Engineering at Blekinge Institute of Technology </a:t>
                      </a:r>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Mathematical Modelling and Applications of Particle Swarm Optimization</a:t>
                      </a:r>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err="1">
                          <a:latin typeface="Times New Roman" panose="02020603050405020304" pitchFamily="18" charset="0"/>
                          <a:cs typeface="Times New Roman" panose="02020603050405020304" pitchFamily="18" charset="0"/>
                        </a:rPr>
                        <a:t>Satyobroto</a:t>
                      </a:r>
                      <a:r>
                        <a:rPr lang="en-IN" sz="1400" dirty="0">
                          <a:latin typeface="Times New Roman" panose="02020603050405020304" pitchFamily="18" charset="0"/>
                          <a:cs typeface="Times New Roman" panose="02020603050405020304" pitchFamily="18" charset="0"/>
                        </a:rPr>
                        <a:t> </a:t>
                      </a:r>
                      <a:r>
                        <a:rPr lang="en-IN" sz="1400" dirty="0" err="1">
                          <a:latin typeface="Times New Roman" panose="02020603050405020304" pitchFamily="18" charset="0"/>
                          <a:cs typeface="Times New Roman" panose="02020603050405020304" pitchFamily="18" charset="0"/>
                        </a:rPr>
                        <a:t>Talukder</a:t>
                      </a:r>
                      <a:r>
                        <a:rPr lang="en-IN" sz="1400" dirty="0">
                          <a:latin typeface="Times New Roman" panose="02020603050405020304" pitchFamily="18" charset="0"/>
                          <a:cs typeface="Times New Roman" panose="02020603050405020304" pitchFamily="18" charset="0"/>
                        </a:rPr>
                        <a:t> </a:t>
                      </a: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Rate of Convergence Improvements</a:t>
                      </a:r>
                    </a:p>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Velocity clamping</a:t>
                      </a:r>
                    </a:p>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Inertia weight</a:t>
                      </a:r>
                    </a:p>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Constriction Coefficient</a:t>
                      </a:r>
                    </a:p>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Boundary Conditions</a:t>
                      </a:r>
                    </a:p>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Initialization, Stopping Criteria, Iteration Terms</a:t>
                      </a:r>
                      <a:endParaRPr lang="en-IN" sz="1400"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Designing a better tuned PSO Algorithm with Parameters such as Swarm size, Iteration numbers, Velocity components, Acceleration coefficients.</a:t>
                      </a:r>
                    </a:p>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Advantages and Disadvantages of PSO, Applications of PSO.</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2167638">
                <a:tc>
                  <a:txBody>
                    <a:bodyPr/>
                    <a:lstStyle/>
                    <a:p>
                      <a:pPr algn="ctr">
                        <a:buNone/>
                      </a:pPr>
                      <a:r>
                        <a:rPr lang="en-IN" sz="1400" dirty="0">
                          <a:latin typeface="Times New Roman" panose="02020603050405020304" pitchFamily="18" charset="0"/>
                          <a:cs typeface="Times New Roman" panose="02020603050405020304" pitchFamily="18" charset="0"/>
                        </a:rPr>
                        <a:t>-</a:t>
                      </a: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defRPr/>
                      </a:pPr>
                      <a:r>
                        <a:rPr lang="en-US" sz="1400" dirty="0">
                          <a:latin typeface="Times New Roman" panose="02020603050405020304" pitchFamily="18" charset="0"/>
                          <a:cs typeface="Times New Roman" panose="02020603050405020304" pitchFamily="18" charset="0"/>
                        </a:rPr>
                        <a:t>Department of Mathematical and Computer Sciences, Huntingdon College</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buNone/>
                      </a:pPr>
                      <a:r>
                        <a:rPr lang="en-IN" sz="1400" dirty="0">
                          <a:latin typeface="Times New Roman" panose="02020603050405020304" pitchFamily="18" charset="0"/>
                          <a:cs typeface="Times New Roman" panose="02020603050405020304" pitchFamily="18" charset="0"/>
                        </a:rPr>
                        <a:t>An Off-The-Shelf PSO </a:t>
                      </a:r>
                    </a:p>
                  </a:txBody>
                  <a:tcPr/>
                </a:tc>
                <a:tc>
                  <a:txBody>
                    <a:bodyPr/>
                    <a:lstStyle/>
                    <a:p>
                      <a:pPr algn="l"/>
                      <a:r>
                        <a:rPr lang="en-IN" sz="1400" dirty="0">
                          <a:latin typeface="Times New Roman" panose="02020603050405020304" pitchFamily="18" charset="0"/>
                          <a:cs typeface="Times New Roman" panose="02020603050405020304" pitchFamily="18" charset="0"/>
                        </a:rPr>
                        <a:t>Anthony Carlisle, Gerry Dozier  </a:t>
                      </a:r>
                    </a:p>
                  </a:txBody>
                  <a:tcP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Population size, neighborhood size , synchronous or asynchronous updates, and various additional controls, such as inertia and constriction factors.</a:t>
                      </a:r>
                      <a:endParaRPr lang="en-IN" sz="1400" dirty="0">
                        <a:latin typeface="Times New Roman" panose="02020603050405020304" pitchFamily="18" charset="0"/>
                        <a:cs typeface="Times New Roman" panose="02020603050405020304" pitchFamily="18" charset="0"/>
                      </a:endParaRPr>
                    </a:p>
                    <a:p>
                      <a:pPr marL="0" indent="0" algn="l">
                        <a:buFont typeface="Arial" panose="020B0604020202020204" pitchFamily="34" charset="0"/>
                        <a:buNone/>
                      </a:pPr>
                      <a:endParaRPr lang="en-US" sz="1400" dirty="0">
                        <a:latin typeface="Times New Roman" panose="02020603050405020304" pitchFamily="18" charset="0"/>
                        <a:cs typeface="Times New Roman" panose="02020603050405020304" pitchFamily="18" charset="0"/>
                      </a:endParaRPr>
                    </a:p>
                  </a:txBody>
                  <a:tcPr/>
                </a:tc>
                <a:tc>
                  <a:txBody>
                    <a:bodyPr/>
                    <a:lstStyle/>
                    <a:p>
                      <a:pPr marL="171450" indent="-1714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The paper talks about set of values that constitutes a good PSO with according to social and cognitive learning rates and magnitudes.</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2879877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3863</TotalTime>
  <Words>2616</Words>
  <Application>Microsoft Office PowerPoint</Application>
  <PresentationFormat>On-screen Show (4:3)</PresentationFormat>
  <Paragraphs>539</Paragraphs>
  <Slides>29</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Dell</dc:creator>
  <cp:lastModifiedBy>Ifra Khan</cp:lastModifiedBy>
  <cp:revision>137</cp:revision>
  <dcterms:created xsi:type="dcterms:W3CDTF">2006-08-16T00:00:00Z</dcterms:created>
  <dcterms:modified xsi:type="dcterms:W3CDTF">2021-12-17T20:46:11Z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1033-10.2.0.7636</vt:lpwstr>
  </property>
  <property fmtid="{D5CDD505-2E9C-101B-9397-08002B2CF9AE}" pid="3" name="MSIP_Label_2f065793-cb5f-4919-86bd-a613a0bd79ee_Enabled">
    <vt:lpwstr>true</vt:lpwstr>
  </property>
  <property fmtid="{D5CDD505-2E9C-101B-9397-08002B2CF9AE}" pid="4" name="MSIP_Label_2f065793-cb5f-4919-86bd-a613a0bd79ee_SetDate">
    <vt:lpwstr>2021-09-05T18:36:29Z</vt:lpwstr>
  </property>
  <property fmtid="{D5CDD505-2E9C-101B-9397-08002B2CF9AE}" pid="5" name="MSIP_Label_2f065793-cb5f-4919-86bd-a613a0bd79ee_Method">
    <vt:lpwstr>Standard</vt:lpwstr>
  </property>
  <property fmtid="{D5CDD505-2E9C-101B-9397-08002B2CF9AE}" pid="6" name="MSIP_Label_2f065793-cb5f-4919-86bd-a613a0bd79ee_Name">
    <vt:lpwstr>2f065793-cb5f-4919-86bd-a613a0bd79ee</vt:lpwstr>
  </property>
  <property fmtid="{D5CDD505-2E9C-101B-9397-08002B2CF9AE}" pid="7" name="MSIP_Label_2f065793-cb5f-4919-86bd-a613a0bd79ee_SiteId">
    <vt:lpwstr>e7ee4711-c0b1-4311-b500-b80d89e5b298</vt:lpwstr>
  </property>
  <property fmtid="{D5CDD505-2E9C-101B-9397-08002B2CF9AE}" pid="8" name="MSIP_Label_2f065793-cb5f-4919-86bd-a613a0bd79ee_ActionId">
    <vt:lpwstr>5a51ddee-fe0d-42bc-bd22-13523a54c36d</vt:lpwstr>
  </property>
  <property fmtid="{D5CDD505-2E9C-101B-9397-08002B2CF9AE}" pid="9" name="MSIP_Label_2f065793-cb5f-4919-86bd-a613a0bd79ee_ContentBits">
    <vt:lpwstr>0</vt:lpwstr>
  </property>
</Properties>
</file>

<file path=docProps/thumbnail.jpeg>
</file>